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e3234161-0694-5856-ede8-483c193dddd5}">
          <p14:sldIdLst>
            <p14:sldId id="256"/>
          </p14:sldIdLst>
        </p14:section>
        <p14:section name="Studio" id="{bc556696-6158-9192-2fcf-912424780a09}">
          <p14:sldIdLst>
            <p14:sldId id="257"/>
            <p14:sldId id="258"/>
          </p14:sldIdLst>
        </p14:section>
        <p14:section name="Work" id="{f64581f4-da37-e0a2-1de3-e8f93be121e9}">
          <p14:sldIdLst>
            <p14:sldId id="259"/>
            <p14:sldId id="260"/>
          </p14:sldIdLst>
        </p14:section>
        <p14:section name="Pricing" id="{4a5850c9-b67d-0461-22a4-07390065a081}">
          <p14:sldIdLst>
            <p14:sldId id="261"/>
          </p14:sldIdLst>
        </p14:section>
        <p14:section name="Contact" id="{3c46ae96-88bb-6eec-2921-42565e7faa0c}">
          <p14:sldIdLst>
            <p14:sldId id="26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000000"/>
        </a:solidFill>
      </p:bgPr>
    </p:bg>
    <p:spTree>
      <p:nvGrpSpPr>
        <p:cNvPr id="1" name=""/>
        <p:cNvGrpSpPr/>
        <p:nvPr/>
      </p:nvGrpSpPr>
      <p:grpSpPr>
        <a:xfrm>
          <a:off x="0" y="0"/>
          <a:ext cx="0" cy="0"/>
          <a:chOff x="0" y="0"/>
          <a:chExt cx="0" cy="0"/>
        </a:xfrm>
      </p:grpSpPr>
      <p:sp>
        <p:nvSpPr>
          <p:cNvPr id="2" name="Text 0"/>
          <p:cNvSpPr/>
          <p:nvPr/>
        </p:nvSpPr>
        <p:spPr>
          <a:xfrm>
            <a:off x="548640" y="411480"/>
            <a:ext cx="3657600" cy="365760"/>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the ananta</a:t>
            </a:r>
            <a:endParaRPr lang="en-US" sz="1400" dirty="0"/>
          </a:p>
        </p:txBody>
      </p:sp>
      <p:sp>
        <p:nvSpPr>
          <p:cNvPr id="3" name="Text 1"/>
          <p:cNvSpPr/>
          <p:nvPr>
            <p:ph idx="101" type="title" hasCustomPrompt="1"/>
          </p:nvPr>
        </p:nvSpPr>
        <p:spPr>
          <a:xfrm>
            <a:off x="548640" y="1828800"/>
            <a:ext cx="8686800" cy="2377440"/>
          </a:xfrm>
          <a:prstGeom prst="rect">
            <a:avLst/>
          </a:prstGeom>
          <a:noFill/>
          <a:ln/>
        </p:spPr>
        <p:txBody>
          <a:bodyPr wrap="square" rtlCol="0"/>
          <a:lstStyle>
            <a:lvl1pPr algn="l" indent="0" marL="0">
              <a:buNone/>
              <a:defRPr lang="en-US" sz="5400" b="1" dirty="0">
                <a:solidFill>
                  <a:srgbClr val="FFFFFF"/>
                </a:solidFill>
                <a:latin typeface="Arial" pitchFamily="34" charset="0"/>
                <a:ea typeface="Arial" pitchFamily="34" charset="-122"/>
                <a:cs typeface="Arial" pitchFamily="34" charset="-120"/>
              </a:defRPr>
            </a:lvl1pPr>
          </a:lstStyle>
          <a:p>
            <a:pPr algn="l" indent="0" marL="0">
              <a:buNone/>
            </a:pPr>
            <a:endParaRPr lang="en-US" sz="5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6400800"/>
            <a:ext cx="5486400" cy="274320"/>
          </a:xfrm>
          <a:prstGeom prst="rect">
            <a:avLst/>
          </a:prstGeom>
          <a:noFill/>
          <a:ln/>
        </p:spPr>
        <p:txBody>
          <a:bodyPr wrap="square" lIns="0" tIns="0" rIns="0" bIns="0" rtlCol="0" anchor="ctr"/>
          <a:lstStyle/>
          <a:p>
            <a:pPr indent="0" marL="0">
              <a:buNone/>
            </a:pPr>
            <a:r>
              <a:rPr lang="en-US" sz="1000" dirty="0">
                <a:solidFill>
                  <a:srgbClr val="6B6B6B"/>
                </a:solidFill>
                <a:latin typeface="Calibri" pitchFamily="34" charset="0"/>
                <a:ea typeface="Calibri" pitchFamily="34" charset="-122"/>
                <a:cs typeface="Calibri" pitchFamily="34" charset="-120"/>
              </a:rPr>
              <a:t>The Ananta  ·  hey@theananta.in</a:t>
            </a:r>
            <a:endParaRPr lang="en-US" sz="1000" dirty="0"/>
          </a:p>
        </p:txBody>
      </p:sp>
      <p:sp>
        <p:nvSpPr>
          <p:cNvPr id="3" name="Text 1"/>
          <p:cNvSpPr/>
          <p:nvPr>
            <p:ph idx="101" type="title" hasCustomPrompt="1"/>
          </p:nvPr>
        </p:nvSpPr>
        <p:spPr>
          <a:xfrm>
            <a:off x="548640" y="457200"/>
            <a:ext cx="11094415" cy="822960"/>
          </a:xfrm>
          <a:prstGeom prst="rect">
            <a:avLst/>
          </a:prstGeom>
          <a:noFill/>
          <a:ln/>
        </p:spPr>
        <p:txBody>
          <a:bodyPr wrap="square" rtlCol="0"/>
          <a:lstStyle>
            <a:lvl1pPr algn="l" indent="0" marL="0">
              <a:buNone/>
              <a:defRPr lang="en-US" sz="3600" b="1" dirty="0">
                <a:solidFill>
                  <a:srgbClr val="000000"/>
                </a:solidFill>
                <a:latin typeface="Arial" pitchFamily="34" charset="0"/>
                <a:ea typeface="Arial" pitchFamily="34" charset="-122"/>
                <a:cs typeface="Arial" pitchFamily="34" charset="-120"/>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6B6B"/>
                </a:solidFill>
                <a:latin typeface="Calibri"/>
                <a:ea typeface="Calibri"/>
                <a:cs typeface="Calibri"/>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6B6B"/>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image" Target="../media/image-3-2.jpg"/><Relationship Id="rId3" Type="http://schemas.openxmlformats.org/officeDocument/2006/relationships/image" Target="../media/image-3-3.jpg"/><Relationship Id="rId4" Type="http://schemas.openxmlformats.org/officeDocument/2006/relationships/image" Target="../media/image-3-4.jpg"/><Relationship Id="rId5" Type="http://schemas.openxmlformats.org/officeDocument/2006/relationships/image" Target="../media/image-3-5.jpg"/><Relationship Id="rId6" Type="http://schemas.openxmlformats.org/officeDocument/2006/relationships/image" Target="../media/image-3-6.jpg"/><Relationship Id="rId7" Type="http://schemas.openxmlformats.org/officeDocument/2006/relationships/image" Target="../media/image-3-7.jpg"/><Relationship Id="rId8" Type="http://schemas.openxmlformats.org/officeDocument/2006/relationships/slideLayout" Target="../slideLayouts/slideLayout3.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3.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mailto:hey@theananta.in" TargetMode="Externa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title" hasCustomPrompt="1"/>
          </p:nvPr>
        </p:nvSpPr>
        <p:spPr>
          <a:xfrm>
            <a:off x="548640" y="1828800"/>
            <a:ext cx="8686800" cy="2377440"/>
          </a:xfrm>
          <a:prstGeom prst="rect">
            <a:avLst/>
          </a:prstGeom>
          <a:noFill/>
          <a:ln/>
        </p:spPr>
        <p:txBody>
          <a:bodyPr wrap="square" lIns="0" tIns="0" rIns="0" bIns="0" rtlCol="0" anchor="t"/>
          <a:lstStyle/>
          <a:p>
            <a:pPr algn="l" indent="0" marL="0">
              <a:buNone/>
            </a:pPr>
            <a:r>
              <a:rPr lang="en-US" sz="5400" b="1" dirty="0">
                <a:solidFill>
                  <a:srgbClr val="FFFFFF"/>
                </a:solidFill>
                <a:latin typeface="Arial" pitchFamily="34" charset="0"/>
                <a:ea typeface="Arial" pitchFamily="34" charset="-122"/>
                <a:cs typeface="Arial" pitchFamily="34" charset="-120"/>
              </a:rPr>
              <a:t>Transform your vision into reality!</a:t>
            </a:r>
            <a:endParaRPr lang="en-US" sz="5400" dirty="0"/>
          </a:p>
        </p:txBody>
      </p:sp>
      <p:sp>
        <p:nvSpPr>
          <p:cNvPr id="3" name="Date"/>
          <p:cNvSpPr txBox="1"/>
          <p:nvPr/>
        </p:nvSpPr>
        <p:spPr>
          <a:xfrm>
            <a:off x="548640" y="4846320"/>
            <a:ext cx="5486400" cy="365760"/>
          </a:xfrm>
          <a:prstGeom prst="rect">
            <a:avLst/>
          </a:prstGeom>
          <a:noFill/>
          <a:ln/>
        </p:spPr>
        <p:txBody>
          <a:bodyPr wrap="square" lIns="0" tIns="0" rIns="0" bIns="0" rtlCol="0" anchor="ctr"/>
          <a:lstStyle/>
          <a:p>
            <a:pPr indent="0" marL="0">
              <a:buNone/>
            </a:pPr>
            <a:r>
              <a:rPr lang="en-US" sz="1600" dirty="0">
                <a:solidFill>
                  <a:srgbClr val="BDBDBD"/>
                </a:solidFill>
                <a:latin typeface="Calibri" pitchFamily="34" charset="0"/>
                <a:ea typeface="Calibri" pitchFamily="34" charset="-122"/>
                <a:cs typeface="Calibri" pitchFamily="34" charset="-120"/>
              </a:rPr>
              <a:t>Project deck  ·  2026</a:t>
            </a:r>
            <a:endParaRPr lang="en-US" sz="1600" dirty="0"/>
          </a:p>
        </p:txBody>
      </p:sp>
      <p:sp>
        <p:nvSpPr>
          <p:cNvPr id="4" name="Email"/>
          <p:cNvSpPr txBox="1"/>
          <p:nvPr/>
        </p:nvSpPr>
        <p:spPr>
          <a:xfrm>
            <a:off x="548640" y="5257800"/>
            <a:ext cx="5486400" cy="365760"/>
          </a:xfrm>
          <a:prstGeom prst="rect">
            <a:avLst/>
          </a:prstGeom>
          <a:noFill/>
          <a:ln/>
        </p:spPr>
        <p:txBody>
          <a:bodyPr wrap="square" lIns="0" tIns="0" rIns="0" bIns="0"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hey@theananta.in</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4415" cy="822960"/>
          </a:xfrm>
          <a:prstGeom prst="rect">
            <a:avLst/>
          </a:prstGeom>
          <a:noFill/>
          <a:ln/>
        </p:spPr>
        <p:txBody>
          <a:bodyPr wrap="square" lIns="0" tIns="0" rIns="0" bIns="0" rtlCol="0" anchor="t"/>
          <a:lstStyle/>
          <a:p>
            <a:pPr algn="l" indent="0" marL="0">
              <a:buNone/>
            </a:pPr>
            <a:r>
              <a:rPr lang="en-US" sz="3600" b="1" dirty="0">
                <a:solidFill>
                  <a:srgbClr val="000000"/>
                </a:solidFill>
                <a:latin typeface="Arial" pitchFamily="34" charset="0"/>
                <a:ea typeface="Arial" pitchFamily="34" charset="-122"/>
                <a:cs typeface="Arial" pitchFamily="34" charset="-120"/>
              </a:rPr>
              <a:t>About us</a:t>
            </a:r>
            <a:endParaRPr lang="en-US" sz="3600" dirty="0"/>
          </a:p>
        </p:txBody>
      </p:sp>
      <p:sp>
        <p:nvSpPr>
          <p:cNvPr id="3" name="About text"/>
          <p:cNvSpPr txBox="1"/>
          <p:nvPr/>
        </p:nvSpPr>
        <p:spPr>
          <a:xfrm>
            <a:off x="548640" y="1645920"/>
            <a:ext cx="5486400" cy="4023360"/>
          </a:xfrm>
          <a:prstGeom prst="rect">
            <a:avLst/>
          </a:prstGeom>
          <a:noFill/>
          <a:ln/>
        </p:spPr>
        <p:txBody>
          <a:bodyPr wrap="square" lIns="0" tIns="0" rIns="0" bIns="0" rtlCol="0" anchor="t"/>
          <a:lstStyle/>
          <a:p>
            <a:pPr indent="0" marL="0">
              <a:spcAft>
                <a:spcPts val="1400"/>
              </a:spcAft>
              <a:buNone/>
            </a:pPr>
            <a:r>
              <a:rPr lang="en-US" sz="1800" dirty="0">
                <a:solidFill>
                  <a:srgbClr val="000000"/>
                </a:solidFill>
                <a:latin typeface="Calibri" pitchFamily="34" charset="0"/>
                <a:ea typeface="Calibri" pitchFamily="34" charset="-122"/>
                <a:cs typeface="Calibri" pitchFamily="34" charset="-120"/>
              </a:rPr>
              <a:t>We're a tight-knit team of experts creating memorable, emotion-driven websites, digital experiences and native apps. Since 2020 we've strived to build the best products and execute every project to the highest standard.</a:t>
            </a:r>
            <a:endParaRPr lang="en-US" sz="1800" dirty="0"/>
          </a:p>
          <a:p>
            <a:pPr indent="0" marL="0">
              <a:buNone/>
            </a:pPr>
            <a:r>
              <a:rPr lang="en-US" sz="1800" dirty="0">
                <a:solidFill>
                  <a:srgbClr val="000000"/>
                </a:solidFill>
                <a:latin typeface="Calibri" pitchFamily="34" charset="0"/>
                <a:ea typeface="Calibri" pitchFamily="34" charset="-122"/>
                <a:cs typeface="Calibri" pitchFamily="34" charset="-120"/>
              </a:rPr>
              <a:t>We're constantly in pursuit of new trends and technologies, so we can meet our customers' needs in the best possible way. Our top priority is to design and deliver projects within the agreed timeframe, at the highest quality.</a:t>
            </a:r>
            <a:endParaRPr lang="en-US" sz="1800" dirty="0"/>
          </a:p>
        </p:txBody>
      </p:sp>
      <p:sp>
        <p:nvSpPr>
          <p:cNvPr id="4" name="Stat card 1"/>
          <p:cNvSpPr/>
          <p:nvPr/>
        </p:nvSpPr>
        <p:spPr>
          <a:xfrm>
            <a:off x="6766560" y="1645920"/>
            <a:ext cx="4876495" cy="1188720"/>
          </a:xfrm>
          <a:prstGeom prst="roundRect">
            <a:avLst>
              <a:gd name="adj" fmla="val 11538"/>
            </a:avLst>
          </a:prstGeom>
          <a:solidFill>
            <a:srgbClr val="F3F3F3"/>
          </a:solidFill>
          <a:ln w="12700">
            <a:solidFill>
              <a:srgbClr val="F3F3F3"/>
            </a:solidFill>
            <a:prstDash val="solid"/>
          </a:ln>
        </p:spPr>
      </p:sp>
      <p:sp>
        <p:nvSpPr>
          <p:cNvPr id="5" name="Stat 1"/>
          <p:cNvSpPr txBox="1"/>
          <p:nvPr/>
        </p:nvSpPr>
        <p:spPr>
          <a:xfrm>
            <a:off x="7040880" y="1645920"/>
            <a:ext cx="2377440" cy="1188720"/>
          </a:xfrm>
          <a:prstGeom prst="rect">
            <a:avLst/>
          </a:prstGeom>
          <a:noFill/>
          <a:ln/>
        </p:spPr>
        <p:txBody>
          <a:bodyPr wrap="square" lIns="0" tIns="0" rIns="0" bIns="0" rtlCol="0" anchor="ctr"/>
          <a:lstStyle/>
          <a:p>
            <a:pPr indent="0" marL="0">
              <a:buNone/>
            </a:pPr>
            <a:r>
              <a:rPr lang="en-US" sz="5400" b="1" dirty="0">
                <a:solidFill>
                  <a:srgbClr val="000000"/>
                </a:solidFill>
                <a:latin typeface="Arial" pitchFamily="34" charset="0"/>
                <a:ea typeface="Arial" pitchFamily="34" charset="-122"/>
                <a:cs typeface="Arial" pitchFamily="34" charset="-120"/>
              </a:rPr>
              <a:t>6+</a:t>
            </a:r>
            <a:endParaRPr lang="en-US" sz="5400" dirty="0"/>
          </a:p>
        </p:txBody>
      </p:sp>
      <p:sp>
        <p:nvSpPr>
          <p:cNvPr id="6" name="Stat label 1"/>
          <p:cNvSpPr txBox="1"/>
          <p:nvPr/>
        </p:nvSpPr>
        <p:spPr>
          <a:xfrm>
            <a:off x="9418320" y="1645920"/>
            <a:ext cx="2103120" cy="1188720"/>
          </a:xfrm>
          <a:prstGeom prst="rect">
            <a:avLst/>
          </a:prstGeom>
          <a:noFill/>
          <a:ln/>
        </p:spPr>
        <p:txBody>
          <a:bodyPr wrap="square" lIns="0" tIns="0" rIns="0" bIns="0" rtlCol="0" anchor="ctr"/>
          <a:lstStyle/>
          <a:p>
            <a:pPr indent="0" marL="0">
              <a:buNone/>
            </a:pPr>
            <a:r>
              <a:rPr lang="en-US" sz="1600" dirty="0">
                <a:solidFill>
                  <a:srgbClr val="6B6B6B"/>
                </a:solidFill>
                <a:latin typeface="Calibri" pitchFamily="34" charset="0"/>
                <a:ea typeface="Calibri" pitchFamily="34" charset="-122"/>
                <a:cs typeface="Calibri" pitchFamily="34" charset="-120"/>
              </a:rPr>
              <a:t>Years of experience</a:t>
            </a:r>
            <a:endParaRPr lang="en-US" sz="1600" dirty="0"/>
          </a:p>
        </p:txBody>
      </p:sp>
      <p:sp>
        <p:nvSpPr>
          <p:cNvPr id="7" name="Stat card 2"/>
          <p:cNvSpPr/>
          <p:nvPr/>
        </p:nvSpPr>
        <p:spPr>
          <a:xfrm>
            <a:off x="6766560" y="3017520"/>
            <a:ext cx="4876495" cy="1188720"/>
          </a:xfrm>
          <a:prstGeom prst="roundRect">
            <a:avLst>
              <a:gd name="adj" fmla="val 11538"/>
            </a:avLst>
          </a:prstGeom>
          <a:solidFill>
            <a:srgbClr val="F3F3F3"/>
          </a:solidFill>
          <a:ln w="12700">
            <a:solidFill>
              <a:srgbClr val="F3F3F3"/>
            </a:solidFill>
            <a:prstDash val="solid"/>
          </a:ln>
        </p:spPr>
      </p:sp>
      <p:sp>
        <p:nvSpPr>
          <p:cNvPr id="8" name="Stat 2"/>
          <p:cNvSpPr txBox="1"/>
          <p:nvPr/>
        </p:nvSpPr>
        <p:spPr>
          <a:xfrm>
            <a:off x="7040880" y="3017520"/>
            <a:ext cx="2377440" cy="1188720"/>
          </a:xfrm>
          <a:prstGeom prst="rect">
            <a:avLst/>
          </a:prstGeom>
          <a:noFill/>
          <a:ln/>
        </p:spPr>
        <p:txBody>
          <a:bodyPr wrap="square" lIns="0" tIns="0" rIns="0" bIns="0" rtlCol="0" anchor="ctr"/>
          <a:lstStyle/>
          <a:p>
            <a:pPr indent="0" marL="0">
              <a:buNone/>
            </a:pPr>
            <a:r>
              <a:rPr lang="en-US" sz="5400" b="1" dirty="0">
                <a:solidFill>
                  <a:srgbClr val="000000"/>
                </a:solidFill>
                <a:latin typeface="Arial" pitchFamily="34" charset="0"/>
                <a:ea typeface="Arial" pitchFamily="34" charset="-122"/>
                <a:cs typeface="Arial" pitchFamily="34" charset="-120"/>
              </a:rPr>
              <a:t>48+</a:t>
            </a:r>
            <a:endParaRPr lang="en-US" sz="5400" dirty="0"/>
          </a:p>
        </p:txBody>
      </p:sp>
      <p:sp>
        <p:nvSpPr>
          <p:cNvPr id="9" name="Stat label 2"/>
          <p:cNvSpPr txBox="1"/>
          <p:nvPr/>
        </p:nvSpPr>
        <p:spPr>
          <a:xfrm>
            <a:off x="9418320" y="3017520"/>
            <a:ext cx="2103120" cy="1188720"/>
          </a:xfrm>
          <a:prstGeom prst="rect">
            <a:avLst/>
          </a:prstGeom>
          <a:noFill/>
          <a:ln/>
        </p:spPr>
        <p:txBody>
          <a:bodyPr wrap="square" lIns="0" tIns="0" rIns="0" bIns="0" rtlCol="0" anchor="ctr"/>
          <a:lstStyle/>
          <a:p>
            <a:pPr indent="0" marL="0">
              <a:buNone/>
            </a:pPr>
            <a:r>
              <a:rPr lang="en-US" sz="1600" dirty="0">
                <a:solidFill>
                  <a:srgbClr val="6B6B6B"/>
                </a:solidFill>
                <a:latin typeface="Calibri" pitchFamily="34" charset="0"/>
                <a:ea typeface="Calibri" pitchFamily="34" charset="-122"/>
                <a:cs typeface="Calibri" pitchFamily="34" charset="-120"/>
              </a:rPr>
              <a:t>Projects</a:t>
            </a:r>
            <a:endParaRPr lang="en-US" sz="1600" dirty="0"/>
          </a:p>
        </p:txBody>
      </p:sp>
      <p:sp>
        <p:nvSpPr>
          <p:cNvPr id="10" name="Stat card 3"/>
          <p:cNvSpPr/>
          <p:nvPr/>
        </p:nvSpPr>
        <p:spPr>
          <a:xfrm>
            <a:off x="6766560" y="4389120"/>
            <a:ext cx="4876495" cy="1188720"/>
          </a:xfrm>
          <a:prstGeom prst="roundRect">
            <a:avLst>
              <a:gd name="adj" fmla="val 11538"/>
            </a:avLst>
          </a:prstGeom>
          <a:solidFill>
            <a:srgbClr val="F3F3F3"/>
          </a:solidFill>
          <a:ln w="12700">
            <a:solidFill>
              <a:srgbClr val="F3F3F3"/>
            </a:solidFill>
            <a:prstDash val="solid"/>
          </a:ln>
        </p:spPr>
      </p:sp>
      <p:sp>
        <p:nvSpPr>
          <p:cNvPr id="11" name="Stat 3"/>
          <p:cNvSpPr txBox="1"/>
          <p:nvPr/>
        </p:nvSpPr>
        <p:spPr>
          <a:xfrm>
            <a:off x="7040880" y="4389120"/>
            <a:ext cx="2377440" cy="1188720"/>
          </a:xfrm>
          <a:prstGeom prst="rect">
            <a:avLst/>
          </a:prstGeom>
          <a:noFill/>
          <a:ln/>
        </p:spPr>
        <p:txBody>
          <a:bodyPr wrap="square" lIns="0" tIns="0" rIns="0" bIns="0" rtlCol="0" anchor="ctr"/>
          <a:lstStyle/>
          <a:p>
            <a:pPr indent="0" marL="0">
              <a:buNone/>
            </a:pPr>
            <a:r>
              <a:rPr lang="en-US" sz="5400" b="1" dirty="0">
                <a:solidFill>
                  <a:srgbClr val="000000"/>
                </a:solidFill>
                <a:latin typeface="Arial" pitchFamily="34" charset="0"/>
                <a:ea typeface="Arial" pitchFamily="34" charset="-122"/>
                <a:cs typeface="Arial" pitchFamily="34" charset="-120"/>
              </a:rPr>
              <a:t>10+</a:t>
            </a:r>
            <a:endParaRPr lang="en-US" sz="5400" dirty="0"/>
          </a:p>
        </p:txBody>
      </p:sp>
      <p:sp>
        <p:nvSpPr>
          <p:cNvPr id="12" name="Stat label 3"/>
          <p:cNvSpPr txBox="1"/>
          <p:nvPr/>
        </p:nvSpPr>
        <p:spPr>
          <a:xfrm>
            <a:off x="9418320" y="4389120"/>
            <a:ext cx="2103120" cy="1188720"/>
          </a:xfrm>
          <a:prstGeom prst="rect">
            <a:avLst/>
          </a:prstGeom>
          <a:noFill/>
          <a:ln/>
        </p:spPr>
        <p:txBody>
          <a:bodyPr wrap="square" lIns="0" tIns="0" rIns="0" bIns="0" rtlCol="0" anchor="ctr"/>
          <a:lstStyle/>
          <a:p>
            <a:pPr indent="0" marL="0">
              <a:buNone/>
            </a:pPr>
            <a:r>
              <a:rPr lang="en-US" sz="1600" dirty="0">
                <a:solidFill>
                  <a:srgbClr val="6B6B6B"/>
                </a:solidFill>
                <a:latin typeface="Calibri" pitchFamily="34" charset="0"/>
                <a:ea typeface="Calibri" pitchFamily="34" charset="-122"/>
                <a:cs typeface="Calibri" pitchFamily="34" charset="-120"/>
              </a:rPr>
              <a:t>Awards</a:t>
            </a:r>
            <a:endParaRPr lang="en-US" sz="16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6B6B"/>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4415" cy="822960"/>
          </a:xfrm>
          <a:prstGeom prst="rect">
            <a:avLst/>
          </a:prstGeom>
          <a:noFill/>
          <a:ln/>
        </p:spPr>
        <p:txBody>
          <a:bodyPr wrap="square" lIns="0" tIns="0" rIns="0" bIns="0" rtlCol="0" anchor="t"/>
          <a:lstStyle/>
          <a:p>
            <a:pPr algn="l" indent="0" marL="0">
              <a:buNone/>
            </a:pPr>
            <a:r>
              <a:rPr lang="en-US" sz="3600" b="1" dirty="0">
                <a:solidFill>
                  <a:srgbClr val="000000"/>
                </a:solidFill>
                <a:latin typeface="Arial" pitchFamily="34" charset="0"/>
                <a:ea typeface="Arial" pitchFamily="34" charset="-122"/>
                <a:cs typeface="Arial" pitchFamily="34" charset="-120"/>
              </a:rPr>
              <a:t>The team</a:t>
            </a:r>
            <a:endParaRPr lang="en-US" sz="3600" dirty="0"/>
          </a:p>
        </p:txBody>
      </p:sp>
      <p:pic>
        <p:nvPicPr>
          <p:cNvPr id="3" name="Photo Manas Malla" descr="Manas Malla">    </p:cNvPr>
          <p:cNvPicPr>
            <a:picLocks noChangeAspect="1"/>
          </p:cNvPicPr>
          <p:nvPr/>
        </p:nvPicPr>
        <p:blipFill>
          <a:blip r:embed="rId1"/>
          <a:srcRect l="0" r="0" t="0" b="0"/>
          <a:stretch/>
        </p:blipFill>
        <p:spPr>
          <a:xfrm>
            <a:off x="646154" y="1828800"/>
            <a:ext cx="1280160" cy="1280160"/>
          </a:xfrm>
          <a:prstGeom prst="ellipse">
            <a:avLst/>
          </a:prstGeom>
        </p:spPr>
      </p:pic>
      <p:sp>
        <p:nvSpPr>
          <p:cNvPr id="4" name="Name Manas Malla"/>
          <p:cNvSpPr txBox="1"/>
          <p:nvPr/>
        </p:nvSpPr>
        <p:spPr>
          <a:xfrm>
            <a:off x="548640" y="3383280"/>
            <a:ext cx="1475188" cy="548640"/>
          </a:xfrm>
          <a:prstGeom prst="rect">
            <a:avLst/>
          </a:prstGeom>
          <a:noFill/>
          <a:ln/>
        </p:spPr>
        <p:txBody>
          <a:bodyPr wrap="square" lIns="0" tIns="0" rIns="0" bIns="0" rtlCol="0" anchor="t"/>
          <a:lstStyle/>
          <a:p>
            <a:pPr algn="ctr" indent="0" marL="0">
              <a:buNone/>
            </a:pPr>
            <a:r>
              <a:rPr lang="en-US" sz="1300" b="1" dirty="0">
                <a:solidFill>
                  <a:srgbClr val="000000"/>
                </a:solidFill>
                <a:latin typeface="Arial" pitchFamily="34" charset="0"/>
                <a:ea typeface="Arial" pitchFamily="34" charset="-122"/>
                <a:cs typeface="Arial" pitchFamily="34" charset="-120"/>
              </a:rPr>
              <a:t>Manas Malla</a:t>
            </a:r>
            <a:endParaRPr lang="en-US" sz="1300" dirty="0"/>
          </a:p>
        </p:txBody>
      </p:sp>
      <p:sp>
        <p:nvSpPr>
          <p:cNvPr id="5" name="Role Manas Malla"/>
          <p:cNvSpPr txBox="1"/>
          <p:nvPr/>
        </p:nvSpPr>
        <p:spPr>
          <a:xfrm>
            <a:off x="548640" y="3977640"/>
            <a:ext cx="1475188" cy="548640"/>
          </a:xfrm>
          <a:prstGeom prst="rect">
            <a:avLst/>
          </a:prstGeom>
          <a:noFill/>
          <a:ln/>
        </p:spPr>
        <p:txBody>
          <a:bodyPr wrap="square" lIns="0" tIns="0" rIns="0" bIns="0" rtlCol="0" anchor="t"/>
          <a:lstStyle/>
          <a:p>
            <a:pPr algn="ctr" indent="0" marL="0">
              <a:buNone/>
            </a:pPr>
            <a:r>
              <a:rPr lang="en-US" sz="1200" dirty="0">
                <a:solidFill>
                  <a:srgbClr val="6B6B6B"/>
                </a:solidFill>
                <a:latin typeface="Calibri" pitchFamily="34" charset="0"/>
                <a:ea typeface="Calibri" pitchFamily="34" charset="-122"/>
                <a:cs typeface="Calibri" pitchFamily="34" charset="-120"/>
              </a:rPr>
              <a:t>CEO, Co-Founder</a:t>
            </a:r>
            <a:endParaRPr lang="en-US" sz="1200" dirty="0"/>
          </a:p>
        </p:txBody>
      </p:sp>
      <p:pic>
        <p:nvPicPr>
          <p:cNvPr id="6" name="Photo Kavya Chandana" descr="Kavya Chandana">    </p:cNvPr>
          <p:cNvPicPr>
            <a:picLocks noChangeAspect="1"/>
          </p:cNvPicPr>
          <p:nvPr/>
        </p:nvPicPr>
        <p:blipFill>
          <a:blip r:embed="rId2"/>
          <a:srcRect l="0" r="0" t="0" b="0"/>
          <a:stretch/>
        </p:blipFill>
        <p:spPr>
          <a:xfrm>
            <a:off x="2249359" y="1828800"/>
            <a:ext cx="1280160" cy="1280160"/>
          </a:xfrm>
          <a:prstGeom prst="ellipse">
            <a:avLst/>
          </a:prstGeom>
        </p:spPr>
      </p:pic>
      <p:sp>
        <p:nvSpPr>
          <p:cNvPr id="7" name="Name Kavya Chandana"/>
          <p:cNvSpPr txBox="1"/>
          <p:nvPr/>
        </p:nvSpPr>
        <p:spPr>
          <a:xfrm>
            <a:off x="2151844" y="3383280"/>
            <a:ext cx="1475188" cy="548640"/>
          </a:xfrm>
          <a:prstGeom prst="rect">
            <a:avLst/>
          </a:prstGeom>
          <a:noFill/>
          <a:ln/>
        </p:spPr>
        <p:txBody>
          <a:bodyPr wrap="square" lIns="0" tIns="0" rIns="0" bIns="0" rtlCol="0" anchor="t"/>
          <a:lstStyle/>
          <a:p>
            <a:pPr algn="ctr" indent="0" marL="0">
              <a:buNone/>
            </a:pPr>
            <a:r>
              <a:rPr lang="en-US" sz="1300" b="1" dirty="0">
                <a:solidFill>
                  <a:srgbClr val="000000"/>
                </a:solidFill>
                <a:latin typeface="Arial" pitchFamily="34" charset="0"/>
                <a:ea typeface="Arial" pitchFamily="34" charset="-122"/>
                <a:cs typeface="Arial" pitchFamily="34" charset="-120"/>
              </a:rPr>
              <a:t>Kavya Chandana</a:t>
            </a:r>
            <a:endParaRPr lang="en-US" sz="1300" dirty="0"/>
          </a:p>
        </p:txBody>
      </p:sp>
      <p:sp>
        <p:nvSpPr>
          <p:cNvPr id="8" name="Role Kavya Chandana"/>
          <p:cNvSpPr txBox="1"/>
          <p:nvPr/>
        </p:nvSpPr>
        <p:spPr>
          <a:xfrm>
            <a:off x="2151844" y="3977640"/>
            <a:ext cx="1475188" cy="548640"/>
          </a:xfrm>
          <a:prstGeom prst="rect">
            <a:avLst/>
          </a:prstGeom>
          <a:noFill/>
          <a:ln/>
        </p:spPr>
        <p:txBody>
          <a:bodyPr wrap="square" lIns="0" tIns="0" rIns="0" bIns="0" rtlCol="0" anchor="t"/>
          <a:lstStyle/>
          <a:p>
            <a:pPr algn="ctr" indent="0" marL="0">
              <a:buNone/>
            </a:pPr>
            <a:r>
              <a:rPr lang="en-US" sz="1200" dirty="0">
                <a:solidFill>
                  <a:srgbClr val="6B6B6B"/>
                </a:solidFill>
                <a:latin typeface="Calibri" pitchFamily="34" charset="0"/>
                <a:ea typeface="Calibri" pitchFamily="34" charset="-122"/>
                <a:cs typeface="Calibri" pitchFamily="34" charset="-120"/>
              </a:rPr>
              <a:t>SVP, Co-Founder</a:t>
            </a:r>
            <a:endParaRPr lang="en-US" sz="1200" dirty="0"/>
          </a:p>
        </p:txBody>
      </p:sp>
      <p:pic>
        <p:nvPicPr>
          <p:cNvPr id="9" name="Photo Gagana Bandaru" descr="Gagana Bandaru">    </p:cNvPr>
          <p:cNvPicPr>
            <a:picLocks noChangeAspect="1"/>
          </p:cNvPicPr>
          <p:nvPr/>
        </p:nvPicPr>
        <p:blipFill>
          <a:blip r:embed="rId3"/>
          <a:srcRect l="0" r="0" t="0" b="0"/>
          <a:stretch/>
        </p:blipFill>
        <p:spPr>
          <a:xfrm>
            <a:off x="3852563" y="1828800"/>
            <a:ext cx="1280160" cy="1280160"/>
          </a:xfrm>
          <a:prstGeom prst="ellipse">
            <a:avLst/>
          </a:prstGeom>
        </p:spPr>
      </p:pic>
      <p:sp>
        <p:nvSpPr>
          <p:cNvPr id="10" name="Name Gagana Bandaru"/>
          <p:cNvSpPr txBox="1"/>
          <p:nvPr/>
        </p:nvSpPr>
        <p:spPr>
          <a:xfrm>
            <a:off x="3755049" y="3383280"/>
            <a:ext cx="1475188" cy="548640"/>
          </a:xfrm>
          <a:prstGeom prst="rect">
            <a:avLst/>
          </a:prstGeom>
          <a:noFill/>
          <a:ln/>
        </p:spPr>
        <p:txBody>
          <a:bodyPr wrap="square" lIns="0" tIns="0" rIns="0" bIns="0" rtlCol="0" anchor="t"/>
          <a:lstStyle/>
          <a:p>
            <a:pPr algn="ctr" indent="0" marL="0">
              <a:buNone/>
            </a:pPr>
            <a:r>
              <a:rPr lang="en-US" sz="1300" b="1" dirty="0">
                <a:solidFill>
                  <a:srgbClr val="000000"/>
                </a:solidFill>
                <a:latin typeface="Arial" pitchFamily="34" charset="0"/>
                <a:ea typeface="Arial" pitchFamily="34" charset="-122"/>
                <a:cs typeface="Arial" pitchFamily="34" charset="-120"/>
              </a:rPr>
              <a:t>Gagana Bandaru</a:t>
            </a:r>
            <a:endParaRPr lang="en-US" sz="1300" dirty="0"/>
          </a:p>
        </p:txBody>
      </p:sp>
      <p:sp>
        <p:nvSpPr>
          <p:cNvPr id="11" name="Role Gagana Bandaru"/>
          <p:cNvSpPr txBox="1"/>
          <p:nvPr/>
        </p:nvSpPr>
        <p:spPr>
          <a:xfrm>
            <a:off x="3755049" y="3977640"/>
            <a:ext cx="1475188" cy="548640"/>
          </a:xfrm>
          <a:prstGeom prst="rect">
            <a:avLst/>
          </a:prstGeom>
          <a:noFill/>
          <a:ln/>
        </p:spPr>
        <p:txBody>
          <a:bodyPr wrap="square" lIns="0" tIns="0" rIns="0" bIns="0" rtlCol="0" anchor="t"/>
          <a:lstStyle/>
          <a:p>
            <a:pPr algn="ctr" indent="0" marL="0">
              <a:buNone/>
            </a:pPr>
            <a:r>
              <a:rPr lang="en-US" sz="1200" dirty="0">
                <a:solidFill>
                  <a:srgbClr val="6B6B6B"/>
                </a:solidFill>
                <a:latin typeface="Calibri" pitchFamily="34" charset="0"/>
                <a:ea typeface="Calibri" pitchFamily="34" charset="-122"/>
                <a:cs typeface="Calibri" pitchFamily="34" charset="-120"/>
              </a:rPr>
              <a:t>COO, Co-Founder</a:t>
            </a:r>
            <a:endParaRPr lang="en-US" sz="1200" dirty="0"/>
          </a:p>
        </p:txBody>
      </p:sp>
      <p:pic>
        <p:nvPicPr>
          <p:cNvPr id="12" name="Photo Chaitanya Sameer" descr="Chaitanya Sameer">    </p:cNvPr>
          <p:cNvPicPr>
            <a:picLocks noChangeAspect="1"/>
          </p:cNvPicPr>
          <p:nvPr/>
        </p:nvPicPr>
        <p:blipFill>
          <a:blip r:embed="rId4"/>
          <a:srcRect l="0" r="0" t="0" b="0"/>
          <a:stretch/>
        </p:blipFill>
        <p:spPr>
          <a:xfrm>
            <a:off x="5455768" y="1828800"/>
            <a:ext cx="1280160" cy="1280160"/>
          </a:xfrm>
          <a:prstGeom prst="ellipse">
            <a:avLst/>
          </a:prstGeom>
        </p:spPr>
      </p:pic>
      <p:sp>
        <p:nvSpPr>
          <p:cNvPr id="13" name="Name Chaitanya Sameer"/>
          <p:cNvSpPr txBox="1"/>
          <p:nvPr/>
        </p:nvSpPr>
        <p:spPr>
          <a:xfrm>
            <a:off x="5358253" y="3383280"/>
            <a:ext cx="1475188" cy="548640"/>
          </a:xfrm>
          <a:prstGeom prst="rect">
            <a:avLst/>
          </a:prstGeom>
          <a:noFill/>
          <a:ln/>
        </p:spPr>
        <p:txBody>
          <a:bodyPr wrap="square" lIns="0" tIns="0" rIns="0" bIns="0" rtlCol="0" anchor="t"/>
          <a:lstStyle/>
          <a:p>
            <a:pPr algn="ctr" indent="0" marL="0">
              <a:buNone/>
            </a:pPr>
            <a:r>
              <a:rPr lang="en-US" sz="1300" b="1" dirty="0">
                <a:solidFill>
                  <a:srgbClr val="000000"/>
                </a:solidFill>
                <a:latin typeface="Arial" pitchFamily="34" charset="0"/>
                <a:ea typeface="Arial" pitchFamily="34" charset="-122"/>
                <a:cs typeface="Arial" pitchFamily="34" charset="-120"/>
              </a:rPr>
              <a:t>Chaitanya Sameer</a:t>
            </a:r>
            <a:endParaRPr lang="en-US" sz="1300" dirty="0"/>
          </a:p>
        </p:txBody>
      </p:sp>
      <p:sp>
        <p:nvSpPr>
          <p:cNvPr id="14" name="Role Chaitanya Sameer"/>
          <p:cNvSpPr txBox="1"/>
          <p:nvPr/>
        </p:nvSpPr>
        <p:spPr>
          <a:xfrm>
            <a:off x="5358253" y="3977640"/>
            <a:ext cx="1475188" cy="548640"/>
          </a:xfrm>
          <a:prstGeom prst="rect">
            <a:avLst/>
          </a:prstGeom>
          <a:noFill/>
          <a:ln/>
        </p:spPr>
        <p:txBody>
          <a:bodyPr wrap="square" lIns="0" tIns="0" rIns="0" bIns="0" rtlCol="0" anchor="t"/>
          <a:lstStyle/>
          <a:p>
            <a:pPr algn="ctr" indent="0" marL="0">
              <a:buNone/>
            </a:pPr>
            <a:r>
              <a:rPr lang="en-US" sz="1200" dirty="0">
                <a:solidFill>
                  <a:srgbClr val="6B6B6B"/>
                </a:solidFill>
                <a:latin typeface="Calibri" pitchFamily="34" charset="0"/>
                <a:ea typeface="Calibri" pitchFamily="34" charset="-122"/>
                <a:cs typeface="Calibri" pitchFamily="34" charset="-120"/>
              </a:rPr>
              <a:t>CTO, Co-Founder</a:t>
            </a:r>
            <a:endParaRPr lang="en-US" sz="1200" dirty="0"/>
          </a:p>
        </p:txBody>
      </p:sp>
      <p:pic>
        <p:nvPicPr>
          <p:cNvPr id="15" name="Photo Kaarthikeyani Peramburi" descr="Kaarthikeyani Peramburi">    </p:cNvPr>
          <p:cNvPicPr>
            <a:picLocks noChangeAspect="1"/>
          </p:cNvPicPr>
          <p:nvPr/>
        </p:nvPicPr>
        <p:blipFill>
          <a:blip r:embed="rId5"/>
          <a:srcRect l="0" r="0" t="0" b="0"/>
          <a:stretch/>
        </p:blipFill>
        <p:spPr>
          <a:xfrm>
            <a:off x="7058972" y="1828800"/>
            <a:ext cx="1280160" cy="1280160"/>
          </a:xfrm>
          <a:prstGeom prst="ellipse">
            <a:avLst/>
          </a:prstGeom>
        </p:spPr>
      </p:pic>
      <p:sp>
        <p:nvSpPr>
          <p:cNvPr id="16" name="Name Kaarthikeyani Peramburi"/>
          <p:cNvSpPr txBox="1"/>
          <p:nvPr/>
        </p:nvSpPr>
        <p:spPr>
          <a:xfrm>
            <a:off x="6961458" y="3383280"/>
            <a:ext cx="1475188" cy="548640"/>
          </a:xfrm>
          <a:prstGeom prst="rect">
            <a:avLst/>
          </a:prstGeom>
          <a:noFill/>
          <a:ln/>
        </p:spPr>
        <p:txBody>
          <a:bodyPr wrap="square" lIns="0" tIns="0" rIns="0" bIns="0" rtlCol="0" anchor="t"/>
          <a:lstStyle/>
          <a:p>
            <a:pPr algn="ctr" indent="0" marL="0">
              <a:buNone/>
            </a:pPr>
            <a:r>
              <a:rPr lang="en-US" sz="1300" b="1" dirty="0">
                <a:solidFill>
                  <a:srgbClr val="000000"/>
                </a:solidFill>
                <a:latin typeface="Arial" pitchFamily="34" charset="0"/>
                <a:ea typeface="Arial" pitchFamily="34" charset="-122"/>
                <a:cs typeface="Arial" pitchFamily="34" charset="-120"/>
              </a:rPr>
              <a:t>Kaarthikeyani Peramburi</a:t>
            </a:r>
            <a:endParaRPr lang="en-US" sz="1300" dirty="0"/>
          </a:p>
        </p:txBody>
      </p:sp>
      <p:sp>
        <p:nvSpPr>
          <p:cNvPr id="17" name="Role Kaarthikeyani Peramburi"/>
          <p:cNvSpPr txBox="1"/>
          <p:nvPr/>
        </p:nvSpPr>
        <p:spPr>
          <a:xfrm>
            <a:off x="6961458" y="3977640"/>
            <a:ext cx="1475188" cy="548640"/>
          </a:xfrm>
          <a:prstGeom prst="rect">
            <a:avLst/>
          </a:prstGeom>
          <a:noFill/>
          <a:ln/>
        </p:spPr>
        <p:txBody>
          <a:bodyPr wrap="square" lIns="0" tIns="0" rIns="0" bIns="0" rtlCol="0" anchor="t"/>
          <a:lstStyle/>
          <a:p>
            <a:pPr algn="ctr" indent="0" marL="0">
              <a:buNone/>
            </a:pPr>
            <a:r>
              <a:rPr lang="en-US" sz="1200" dirty="0">
                <a:solidFill>
                  <a:srgbClr val="6B6B6B"/>
                </a:solidFill>
                <a:latin typeface="Calibri" pitchFamily="34" charset="0"/>
                <a:ea typeface="Calibri" pitchFamily="34" charset="-122"/>
                <a:cs typeface="Calibri" pitchFamily="34" charset="-120"/>
              </a:rPr>
              <a:t>CFO, Co-Founder</a:t>
            </a:r>
            <a:endParaRPr lang="en-US" sz="1200" dirty="0"/>
          </a:p>
        </p:txBody>
      </p:sp>
      <p:pic>
        <p:nvPicPr>
          <p:cNvPr id="18" name="Photo Satwika Rejeti" descr="Satwika Rejeti">    </p:cNvPr>
          <p:cNvPicPr>
            <a:picLocks noChangeAspect="1"/>
          </p:cNvPicPr>
          <p:nvPr/>
        </p:nvPicPr>
        <p:blipFill>
          <a:blip r:embed="rId6"/>
          <a:srcRect l="0" r="0" t="0" b="0"/>
          <a:stretch/>
        </p:blipFill>
        <p:spPr>
          <a:xfrm>
            <a:off x="8662177" y="1828800"/>
            <a:ext cx="1280160" cy="1280160"/>
          </a:xfrm>
          <a:prstGeom prst="ellipse">
            <a:avLst/>
          </a:prstGeom>
        </p:spPr>
      </p:pic>
      <p:sp>
        <p:nvSpPr>
          <p:cNvPr id="19" name="Name Satwika Rejeti"/>
          <p:cNvSpPr txBox="1"/>
          <p:nvPr/>
        </p:nvSpPr>
        <p:spPr>
          <a:xfrm>
            <a:off x="8564662" y="3383280"/>
            <a:ext cx="1475188" cy="548640"/>
          </a:xfrm>
          <a:prstGeom prst="rect">
            <a:avLst/>
          </a:prstGeom>
          <a:noFill/>
          <a:ln/>
        </p:spPr>
        <p:txBody>
          <a:bodyPr wrap="square" lIns="0" tIns="0" rIns="0" bIns="0" rtlCol="0" anchor="t"/>
          <a:lstStyle/>
          <a:p>
            <a:pPr algn="ctr" indent="0" marL="0">
              <a:buNone/>
            </a:pPr>
            <a:r>
              <a:rPr lang="en-US" sz="1300" b="1" dirty="0">
                <a:solidFill>
                  <a:srgbClr val="000000"/>
                </a:solidFill>
                <a:latin typeface="Arial" pitchFamily="34" charset="0"/>
                <a:ea typeface="Arial" pitchFamily="34" charset="-122"/>
                <a:cs typeface="Arial" pitchFamily="34" charset="-120"/>
              </a:rPr>
              <a:t>Satwika Rejeti</a:t>
            </a:r>
            <a:endParaRPr lang="en-US" sz="1300" dirty="0"/>
          </a:p>
        </p:txBody>
      </p:sp>
      <p:sp>
        <p:nvSpPr>
          <p:cNvPr id="20" name="Role Satwika Rejeti"/>
          <p:cNvSpPr txBox="1"/>
          <p:nvPr/>
        </p:nvSpPr>
        <p:spPr>
          <a:xfrm>
            <a:off x="8564662" y="3977640"/>
            <a:ext cx="1475188" cy="548640"/>
          </a:xfrm>
          <a:prstGeom prst="rect">
            <a:avLst/>
          </a:prstGeom>
          <a:noFill/>
          <a:ln/>
        </p:spPr>
        <p:txBody>
          <a:bodyPr wrap="square" lIns="0" tIns="0" rIns="0" bIns="0" rtlCol="0" anchor="t"/>
          <a:lstStyle/>
          <a:p>
            <a:pPr algn="ctr" indent="0" marL="0">
              <a:buNone/>
            </a:pPr>
            <a:r>
              <a:rPr lang="en-US" sz="1200" dirty="0">
                <a:solidFill>
                  <a:srgbClr val="6B6B6B"/>
                </a:solidFill>
                <a:latin typeface="Calibri" pitchFamily="34" charset="0"/>
                <a:ea typeface="Calibri" pitchFamily="34" charset="-122"/>
                <a:cs typeface="Calibri" pitchFamily="34" charset="-120"/>
              </a:rPr>
              <a:t>CMO, Co-Founder</a:t>
            </a:r>
            <a:endParaRPr lang="en-US" sz="1200" dirty="0"/>
          </a:p>
        </p:txBody>
      </p:sp>
      <p:pic>
        <p:nvPicPr>
          <p:cNvPr id="21" name="Photo Hema Sree Varada" descr="Hema Sree Varada">    </p:cNvPr>
          <p:cNvPicPr>
            <a:picLocks noChangeAspect="1"/>
          </p:cNvPicPr>
          <p:nvPr/>
        </p:nvPicPr>
        <p:blipFill>
          <a:blip r:embed="rId7"/>
          <a:srcRect l="0" r="0" t="0" b="0"/>
          <a:stretch/>
        </p:blipFill>
        <p:spPr>
          <a:xfrm>
            <a:off x="10265381" y="1828800"/>
            <a:ext cx="1280160" cy="1280160"/>
          </a:xfrm>
          <a:prstGeom prst="ellipse">
            <a:avLst/>
          </a:prstGeom>
        </p:spPr>
      </p:pic>
      <p:sp>
        <p:nvSpPr>
          <p:cNvPr id="22" name="Name Hema Sree Varada"/>
          <p:cNvSpPr txBox="1"/>
          <p:nvPr/>
        </p:nvSpPr>
        <p:spPr>
          <a:xfrm>
            <a:off x="10167867" y="3383280"/>
            <a:ext cx="1475188" cy="548640"/>
          </a:xfrm>
          <a:prstGeom prst="rect">
            <a:avLst/>
          </a:prstGeom>
          <a:noFill/>
          <a:ln/>
        </p:spPr>
        <p:txBody>
          <a:bodyPr wrap="square" lIns="0" tIns="0" rIns="0" bIns="0" rtlCol="0" anchor="t"/>
          <a:lstStyle/>
          <a:p>
            <a:pPr algn="ctr" indent="0" marL="0">
              <a:buNone/>
            </a:pPr>
            <a:r>
              <a:rPr lang="en-US" sz="1300" b="1" dirty="0">
                <a:solidFill>
                  <a:srgbClr val="000000"/>
                </a:solidFill>
                <a:latin typeface="Arial" pitchFamily="34" charset="0"/>
                <a:ea typeface="Arial" pitchFamily="34" charset="-122"/>
                <a:cs typeface="Arial" pitchFamily="34" charset="-120"/>
              </a:rPr>
              <a:t>Hema Sree Varada</a:t>
            </a:r>
            <a:endParaRPr lang="en-US" sz="1300" dirty="0"/>
          </a:p>
        </p:txBody>
      </p:sp>
      <p:sp>
        <p:nvSpPr>
          <p:cNvPr id="23" name="Role Hema Sree Varada"/>
          <p:cNvSpPr txBox="1"/>
          <p:nvPr/>
        </p:nvSpPr>
        <p:spPr>
          <a:xfrm>
            <a:off x="10167867" y="3977640"/>
            <a:ext cx="1475188" cy="548640"/>
          </a:xfrm>
          <a:prstGeom prst="rect">
            <a:avLst/>
          </a:prstGeom>
          <a:noFill/>
          <a:ln/>
        </p:spPr>
        <p:txBody>
          <a:bodyPr wrap="square" lIns="0" tIns="0" rIns="0" bIns="0" rtlCol="0" anchor="t"/>
          <a:lstStyle/>
          <a:p>
            <a:pPr algn="ctr" indent="0" marL="0">
              <a:buNone/>
            </a:pPr>
            <a:r>
              <a:rPr lang="en-US" sz="1200" dirty="0">
                <a:solidFill>
                  <a:srgbClr val="6B6B6B"/>
                </a:solidFill>
                <a:latin typeface="Calibri" pitchFamily="34" charset="0"/>
                <a:ea typeface="Calibri" pitchFamily="34" charset="-122"/>
                <a:cs typeface="Calibri" pitchFamily="34" charset="-120"/>
              </a:rPr>
              <a:t>CHRO, Co-Founder</a:t>
            </a:r>
            <a:endParaRPr lang="en-US" sz="1200" dirty="0"/>
          </a:p>
        </p:txBody>
      </p:sp>
      <p:sp>
        <p:nvSpPr>
          <p:cNvPr id="24" name="Team note"/>
          <p:cNvSpPr txBox="1"/>
          <p:nvPr/>
        </p:nvSpPr>
        <p:spPr>
          <a:xfrm>
            <a:off x="548640" y="5120640"/>
            <a:ext cx="8229600" cy="548640"/>
          </a:xfrm>
          <a:prstGeom prst="rect">
            <a:avLst/>
          </a:prstGeom>
          <a:noFill/>
          <a:ln/>
        </p:spPr>
        <p:txBody>
          <a:bodyPr wrap="square" lIns="0" tIns="0" rIns="0" bIns="0" rtlCol="0" anchor="ctr"/>
          <a:lstStyle/>
          <a:p>
            <a:pPr indent="0" marL="0">
              <a:buNone/>
            </a:pPr>
            <a:r>
              <a:rPr lang="en-US" sz="1600" dirty="0">
                <a:solidFill>
                  <a:srgbClr val="000000"/>
                </a:solidFill>
                <a:latin typeface="Calibri" pitchFamily="34" charset="0"/>
                <a:ea typeface="Calibri" pitchFamily="34" charset="-122"/>
                <a:cs typeface="Calibri" pitchFamily="34" charset="-120"/>
              </a:rPr>
              <a:t>Designers, developers and strategists who can take a project from idea to launch, together.</a:t>
            </a:r>
            <a:endParaRPr lang="en-US" sz="16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6B6B"/>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4415" cy="822960"/>
          </a:xfrm>
          <a:prstGeom prst="rect">
            <a:avLst/>
          </a:prstGeom>
          <a:noFill/>
          <a:ln/>
        </p:spPr>
        <p:txBody>
          <a:bodyPr wrap="square" lIns="0" tIns="0" rIns="0" bIns="0" rtlCol="0" anchor="t"/>
          <a:lstStyle/>
          <a:p>
            <a:pPr algn="l" indent="0" marL="0">
              <a:buNone/>
            </a:pPr>
            <a:r>
              <a:rPr lang="en-US" sz="3600" b="1" dirty="0">
                <a:solidFill>
                  <a:srgbClr val="000000"/>
                </a:solidFill>
                <a:latin typeface="Arial" pitchFamily="34" charset="0"/>
                <a:ea typeface="Arial" pitchFamily="34" charset="-122"/>
                <a:cs typeface="Arial" pitchFamily="34" charset="-120"/>
              </a:rPr>
              <a:t>Selected work</a:t>
            </a:r>
            <a:endParaRPr lang="en-US" sz="3600" dirty="0"/>
          </a:p>
        </p:txBody>
      </p:sp>
      <p:pic>
        <p:nvPicPr>
          <p:cNvPr id="3" name="Cover Reema Holidays" descr="Reema Holidays project preview">    </p:cNvPr>
          <p:cNvPicPr>
            <a:picLocks noChangeAspect="1"/>
          </p:cNvPicPr>
          <p:nvPr/>
        </p:nvPicPr>
        <p:blipFill>
          <a:blip r:embed="rId1"/>
          <a:srcRect l="0" r="0" t="0" b="0"/>
          <a:stretch/>
        </p:blipFill>
        <p:spPr>
          <a:xfrm>
            <a:off x="548640" y="1645920"/>
            <a:ext cx="2567864" cy="2651760"/>
          </a:xfrm>
          <a:prstGeom prst="rect">
            <a:avLst/>
          </a:prstGeom>
        </p:spPr>
      </p:pic>
      <p:sp>
        <p:nvSpPr>
          <p:cNvPr id="4" name="Project Reema Holidays"/>
          <p:cNvSpPr txBox="1"/>
          <p:nvPr/>
        </p:nvSpPr>
        <p:spPr>
          <a:xfrm>
            <a:off x="548640" y="4480560"/>
            <a:ext cx="2567864" cy="411480"/>
          </a:xfrm>
          <a:prstGeom prst="rect">
            <a:avLst/>
          </a:prstGeom>
          <a:noFill/>
          <a:ln/>
        </p:spPr>
        <p:txBody>
          <a:bodyPr wrap="square" lIns="0" tIns="0" rIns="0" bIns="0" rtlCol="0" anchor="ctr"/>
          <a:lstStyle/>
          <a:p>
            <a:pPr indent="0" marL="0">
              <a:buNone/>
            </a:pPr>
            <a:r>
              <a:rPr lang="en-US" sz="2000" b="1" dirty="0">
                <a:solidFill>
                  <a:srgbClr val="000000"/>
                </a:solidFill>
                <a:latin typeface="Arial" pitchFamily="34" charset="0"/>
                <a:ea typeface="Arial" pitchFamily="34" charset="-122"/>
                <a:cs typeface="Arial" pitchFamily="34" charset="-120"/>
              </a:rPr>
              <a:t>Reema Holidays</a:t>
            </a:r>
            <a:endParaRPr lang="en-US" sz="2000" dirty="0"/>
          </a:p>
        </p:txBody>
      </p:sp>
      <p:sp>
        <p:nvSpPr>
          <p:cNvPr id="5" name="Services Reema Holidays"/>
          <p:cNvSpPr txBox="1"/>
          <p:nvPr/>
        </p:nvSpPr>
        <p:spPr>
          <a:xfrm>
            <a:off x="548640" y="4937760"/>
            <a:ext cx="2567864" cy="640080"/>
          </a:xfrm>
          <a:prstGeom prst="rect">
            <a:avLst/>
          </a:prstGeom>
          <a:noFill/>
          <a:ln/>
        </p:spPr>
        <p:txBody>
          <a:bodyPr wrap="square" lIns="0" tIns="0" rIns="0" bIns="0" rtlCol="0" anchor="t"/>
          <a:lstStyle/>
          <a:p>
            <a:pPr indent="0" marL="0">
              <a:buNone/>
            </a:pPr>
            <a:endParaRPr lang="en-US" sz="1400" dirty="0"/>
          </a:p>
        </p:txBody>
      </p:sp>
      <p:pic>
        <p:nvPicPr>
          <p:cNvPr id="6" name="Cover Shramasa" descr="Shramasa project preview">    </p:cNvPr>
          <p:cNvPicPr>
            <a:picLocks noChangeAspect="1"/>
          </p:cNvPicPr>
          <p:nvPr/>
        </p:nvPicPr>
        <p:blipFill>
          <a:blip r:embed="rId2"/>
          <a:srcRect l="0" r="0" t="0" b="0"/>
          <a:stretch/>
        </p:blipFill>
        <p:spPr>
          <a:xfrm>
            <a:off x="3390824" y="1645920"/>
            <a:ext cx="2567864" cy="2651760"/>
          </a:xfrm>
          <a:prstGeom prst="rect">
            <a:avLst/>
          </a:prstGeom>
        </p:spPr>
      </p:pic>
      <p:sp>
        <p:nvSpPr>
          <p:cNvPr id="7" name="Project Shramasa"/>
          <p:cNvSpPr txBox="1"/>
          <p:nvPr/>
        </p:nvSpPr>
        <p:spPr>
          <a:xfrm>
            <a:off x="3390824" y="4480560"/>
            <a:ext cx="2567864" cy="411480"/>
          </a:xfrm>
          <a:prstGeom prst="rect">
            <a:avLst/>
          </a:prstGeom>
          <a:noFill/>
          <a:ln/>
        </p:spPr>
        <p:txBody>
          <a:bodyPr wrap="square" lIns="0" tIns="0" rIns="0" bIns="0" rtlCol="0" anchor="ctr"/>
          <a:lstStyle/>
          <a:p>
            <a:pPr indent="0" marL="0">
              <a:buNone/>
            </a:pPr>
            <a:r>
              <a:rPr lang="en-US" sz="2000" b="1" dirty="0">
                <a:solidFill>
                  <a:srgbClr val="000000"/>
                </a:solidFill>
                <a:latin typeface="Arial" pitchFamily="34" charset="0"/>
                <a:ea typeface="Arial" pitchFamily="34" charset="-122"/>
                <a:cs typeface="Arial" pitchFamily="34" charset="-120"/>
              </a:rPr>
              <a:t>Shramasa</a:t>
            </a:r>
            <a:endParaRPr lang="en-US" sz="2000" dirty="0"/>
          </a:p>
        </p:txBody>
      </p:sp>
      <p:sp>
        <p:nvSpPr>
          <p:cNvPr id="8" name="Services Shramasa"/>
          <p:cNvSpPr txBox="1"/>
          <p:nvPr/>
        </p:nvSpPr>
        <p:spPr>
          <a:xfrm>
            <a:off x="3390824" y="4937760"/>
            <a:ext cx="2567864" cy="640080"/>
          </a:xfrm>
          <a:prstGeom prst="rect">
            <a:avLst/>
          </a:prstGeom>
          <a:noFill/>
          <a:ln/>
        </p:spPr>
        <p:txBody>
          <a:bodyPr wrap="square" lIns="0" tIns="0" rIns="0" bIns="0" rtlCol="0" anchor="t"/>
          <a:lstStyle/>
          <a:p>
            <a:pPr indent="0" marL="0">
              <a:buNone/>
            </a:pPr>
            <a:r>
              <a:rPr lang="en-US" sz="1400" dirty="0">
                <a:solidFill>
                  <a:srgbClr val="6B6B6B"/>
                </a:solidFill>
                <a:latin typeface="Calibri" pitchFamily="34" charset="0"/>
                <a:ea typeface="Calibri" pitchFamily="34" charset="-122"/>
                <a:cs typeface="Calibri" pitchFamily="34" charset="-120"/>
              </a:rPr>
              <a:t>Development  •  Product Design  •  Illustration</a:t>
            </a:r>
            <a:endParaRPr lang="en-US" sz="1400" dirty="0"/>
          </a:p>
        </p:txBody>
      </p:sp>
      <p:pic>
        <p:nvPicPr>
          <p:cNvPr id="9" name="Cover Bheeshma Naturals" descr="Bheeshma Naturals project preview">    </p:cNvPr>
          <p:cNvPicPr>
            <a:picLocks noChangeAspect="1"/>
          </p:cNvPicPr>
          <p:nvPr/>
        </p:nvPicPr>
        <p:blipFill>
          <a:blip r:embed="rId3"/>
          <a:srcRect l="0" r="0" t="0" b="0"/>
          <a:stretch/>
        </p:blipFill>
        <p:spPr>
          <a:xfrm>
            <a:off x="6233008" y="1645920"/>
            <a:ext cx="2567864" cy="2651760"/>
          </a:xfrm>
          <a:prstGeom prst="rect">
            <a:avLst/>
          </a:prstGeom>
        </p:spPr>
      </p:pic>
      <p:sp>
        <p:nvSpPr>
          <p:cNvPr id="10" name="Project Bheeshma Naturals"/>
          <p:cNvSpPr txBox="1"/>
          <p:nvPr/>
        </p:nvSpPr>
        <p:spPr>
          <a:xfrm>
            <a:off x="6233008" y="4480560"/>
            <a:ext cx="2567864" cy="411480"/>
          </a:xfrm>
          <a:prstGeom prst="rect">
            <a:avLst/>
          </a:prstGeom>
          <a:noFill/>
          <a:ln/>
        </p:spPr>
        <p:txBody>
          <a:bodyPr wrap="square" lIns="0" tIns="0" rIns="0" bIns="0" rtlCol="0" anchor="ctr"/>
          <a:lstStyle/>
          <a:p>
            <a:pPr indent="0" marL="0">
              <a:buNone/>
            </a:pPr>
            <a:r>
              <a:rPr lang="en-US" sz="2000" b="1" dirty="0">
                <a:solidFill>
                  <a:srgbClr val="000000"/>
                </a:solidFill>
                <a:latin typeface="Arial" pitchFamily="34" charset="0"/>
                <a:ea typeface="Arial" pitchFamily="34" charset="-122"/>
                <a:cs typeface="Arial" pitchFamily="34" charset="-120"/>
              </a:rPr>
              <a:t>Bheeshma Naturals</a:t>
            </a:r>
            <a:endParaRPr lang="en-US" sz="2000" dirty="0"/>
          </a:p>
        </p:txBody>
      </p:sp>
      <p:sp>
        <p:nvSpPr>
          <p:cNvPr id="11" name="Services Bheeshma Naturals"/>
          <p:cNvSpPr txBox="1"/>
          <p:nvPr/>
        </p:nvSpPr>
        <p:spPr>
          <a:xfrm>
            <a:off x="6233008" y="4937760"/>
            <a:ext cx="2567864" cy="640080"/>
          </a:xfrm>
          <a:prstGeom prst="rect">
            <a:avLst/>
          </a:prstGeom>
          <a:noFill/>
          <a:ln/>
        </p:spPr>
        <p:txBody>
          <a:bodyPr wrap="square" lIns="0" tIns="0" rIns="0" bIns="0" rtlCol="0" anchor="t"/>
          <a:lstStyle/>
          <a:p>
            <a:pPr indent="0" marL="0">
              <a:buNone/>
            </a:pPr>
            <a:r>
              <a:rPr lang="en-US" sz="1400" dirty="0">
                <a:solidFill>
                  <a:srgbClr val="6B6B6B"/>
                </a:solidFill>
                <a:latin typeface="Calibri" pitchFamily="34" charset="0"/>
                <a:ea typeface="Calibri" pitchFamily="34" charset="-122"/>
                <a:cs typeface="Calibri" pitchFamily="34" charset="-120"/>
              </a:rPr>
              <a:t>Product Design  •  Branding  •  Application</a:t>
            </a:r>
            <a:endParaRPr lang="en-US" sz="1400" dirty="0"/>
          </a:p>
        </p:txBody>
      </p:sp>
      <p:pic>
        <p:nvPicPr>
          <p:cNvPr id="12" name="Cover Wash &amp; Go" descr="Wash &amp; Go project preview">    </p:cNvPr>
          <p:cNvPicPr>
            <a:picLocks noChangeAspect="1"/>
          </p:cNvPicPr>
          <p:nvPr/>
        </p:nvPicPr>
        <p:blipFill>
          <a:blip r:embed="rId4"/>
          <a:srcRect l="0" r="0" t="0" b="0"/>
          <a:stretch/>
        </p:blipFill>
        <p:spPr>
          <a:xfrm>
            <a:off x="9075191" y="1645920"/>
            <a:ext cx="2567864" cy="2651760"/>
          </a:xfrm>
          <a:prstGeom prst="rect">
            <a:avLst/>
          </a:prstGeom>
        </p:spPr>
      </p:pic>
      <p:sp>
        <p:nvSpPr>
          <p:cNvPr id="13" name="Project Wash &amp;amp; Go"/>
          <p:cNvSpPr txBox="1"/>
          <p:nvPr/>
        </p:nvSpPr>
        <p:spPr>
          <a:xfrm>
            <a:off x="9075191" y="4480560"/>
            <a:ext cx="2567864" cy="411480"/>
          </a:xfrm>
          <a:prstGeom prst="rect">
            <a:avLst/>
          </a:prstGeom>
          <a:noFill/>
          <a:ln/>
        </p:spPr>
        <p:txBody>
          <a:bodyPr wrap="square" lIns="0" tIns="0" rIns="0" bIns="0" rtlCol="0" anchor="ctr"/>
          <a:lstStyle/>
          <a:p>
            <a:pPr indent="0" marL="0">
              <a:buNone/>
            </a:pPr>
            <a:r>
              <a:rPr lang="en-US" sz="2000" b="1" dirty="0">
                <a:solidFill>
                  <a:srgbClr val="000000"/>
                </a:solidFill>
                <a:latin typeface="Arial" pitchFamily="34" charset="0"/>
                <a:ea typeface="Arial" pitchFamily="34" charset="-122"/>
                <a:cs typeface="Arial" pitchFamily="34" charset="-120"/>
              </a:rPr>
              <a:t>Wash &amp; Go</a:t>
            </a:r>
            <a:endParaRPr lang="en-US" sz="2000" dirty="0"/>
          </a:p>
        </p:txBody>
      </p:sp>
      <p:sp>
        <p:nvSpPr>
          <p:cNvPr id="14" name="Services Wash &amp;amp; Go"/>
          <p:cNvSpPr txBox="1"/>
          <p:nvPr/>
        </p:nvSpPr>
        <p:spPr>
          <a:xfrm>
            <a:off x="9075191" y="4937760"/>
            <a:ext cx="2567864" cy="640080"/>
          </a:xfrm>
          <a:prstGeom prst="rect">
            <a:avLst/>
          </a:prstGeom>
          <a:noFill/>
          <a:ln/>
        </p:spPr>
        <p:txBody>
          <a:bodyPr wrap="square" lIns="0" tIns="0" rIns="0" bIns="0" rtlCol="0" anchor="t"/>
          <a:lstStyle/>
          <a:p>
            <a:pPr indent="0" marL="0">
              <a:buNone/>
            </a:pPr>
            <a:r>
              <a:rPr lang="en-US" sz="1400" dirty="0">
                <a:solidFill>
                  <a:srgbClr val="6B6B6B"/>
                </a:solidFill>
                <a:latin typeface="Calibri" pitchFamily="34" charset="0"/>
                <a:ea typeface="Calibri" pitchFamily="34" charset="-122"/>
                <a:cs typeface="Calibri" pitchFamily="34" charset="-120"/>
              </a:rPr>
              <a:t>Development  •  Product Design  •  Animation</a:t>
            </a:r>
            <a:endParaRPr lang="en-US" sz="14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6B6B"/>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4415" cy="822960"/>
          </a:xfrm>
          <a:prstGeom prst="rect">
            <a:avLst/>
          </a:prstGeom>
          <a:noFill/>
          <a:ln/>
        </p:spPr>
        <p:txBody>
          <a:bodyPr wrap="square" lIns="0" tIns="0" rIns="0" bIns="0" rtlCol="0" anchor="t"/>
          <a:lstStyle/>
          <a:p>
            <a:pPr algn="l" indent="0" marL="0">
              <a:buNone/>
            </a:pPr>
            <a:r>
              <a:rPr lang="en-US" sz="3600" b="1" dirty="0">
                <a:solidFill>
                  <a:srgbClr val="000000"/>
                </a:solidFill>
                <a:latin typeface="Arial" pitchFamily="34" charset="0"/>
                <a:ea typeface="Arial" pitchFamily="34" charset="-122"/>
                <a:cs typeface="Arial" pitchFamily="34" charset="-120"/>
              </a:rPr>
              <a:t>Our services</a:t>
            </a:r>
            <a:endParaRPr lang="en-US" sz="3600" dirty="0"/>
          </a:p>
        </p:txBody>
      </p:sp>
      <p:sp>
        <p:nvSpPr>
          <p:cNvPr id="3" name="Service card 1"/>
          <p:cNvSpPr/>
          <p:nvPr/>
        </p:nvSpPr>
        <p:spPr>
          <a:xfrm>
            <a:off x="548640" y="1645920"/>
            <a:ext cx="2567864" cy="3383280"/>
          </a:xfrm>
          <a:prstGeom prst="roundRect">
            <a:avLst>
              <a:gd name="adj" fmla="val 5341"/>
            </a:avLst>
          </a:prstGeom>
          <a:solidFill>
            <a:srgbClr val="F3F3F3"/>
          </a:solidFill>
          <a:ln w="12700">
            <a:solidFill>
              <a:srgbClr val="F3F3F3"/>
            </a:solidFill>
            <a:prstDash val="solid"/>
          </a:ln>
        </p:spPr>
      </p:sp>
      <p:sp>
        <p:nvSpPr>
          <p:cNvPr id="4" name="Service badge 1"/>
          <p:cNvSpPr/>
          <p:nvPr/>
        </p:nvSpPr>
        <p:spPr>
          <a:xfrm>
            <a:off x="822960" y="1920240"/>
            <a:ext cx="640080" cy="640080"/>
          </a:xfrm>
          <a:prstGeom prst="ellipse">
            <a:avLst/>
          </a:prstGeom>
          <a:solidFill>
            <a:srgbClr val="000000"/>
          </a:solidFill>
          <a:ln w="12700">
            <a:solidFill>
              <a:srgbClr val="000000"/>
            </a:solidFill>
            <a:prstDash val="solid"/>
          </a:ln>
        </p:spPr>
      </p:sp>
      <p:sp>
        <p:nvSpPr>
          <p:cNvPr id="5" name="Service number 1"/>
          <p:cNvSpPr txBox="1"/>
          <p:nvPr/>
        </p:nvSpPr>
        <p:spPr>
          <a:xfrm>
            <a:off x="822960" y="19202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6" name="Service title 1"/>
          <p:cNvSpPr txBox="1"/>
          <p:nvPr/>
        </p:nvSpPr>
        <p:spPr>
          <a:xfrm>
            <a:off x="822960" y="2834640"/>
            <a:ext cx="2019224" cy="457200"/>
          </a:xfrm>
          <a:prstGeom prst="rect">
            <a:avLst/>
          </a:prstGeom>
          <a:noFill/>
          <a:ln/>
        </p:spPr>
        <p:txBody>
          <a:bodyPr wrap="square" lIns="0" tIns="0" rIns="0" bIns="0" rtlCol="0" anchor="ctr"/>
          <a:lstStyle/>
          <a:p>
            <a:pPr indent="0" marL="0">
              <a:buNone/>
            </a:pPr>
            <a:r>
              <a:rPr lang="en-US" sz="2000" b="1" dirty="0">
                <a:solidFill>
                  <a:srgbClr val="000000"/>
                </a:solidFill>
                <a:latin typeface="Arial" pitchFamily="34" charset="0"/>
                <a:ea typeface="Arial" pitchFamily="34" charset="-122"/>
                <a:cs typeface="Arial" pitchFamily="34" charset="-120"/>
              </a:rPr>
              <a:t>Product Design</a:t>
            </a:r>
            <a:endParaRPr lang="en-US" sz="2000" dirty="0"/>
          </a:p>
        </p:txBody>
      </p:sp>
      <p:sp>
        <p:nvSpPr>
          <p:cNvPr id="7" name="Service text 1"/>
          <p:cNvSpPr txBox="1"/>
          <p:nvPr/>
        </p:nvSpPr>
        <p:spPr>
          <a:xfrm>
            <a:off x="822960" y="3383280"/>
            <a:ext cx="2019224" cy="1463040"/>
          </a:xfrm>
          <a:prstGeom prst="rect">
            <a:avLst/>
          </a:prstGeom>
          <a:noFill/>
          <a:ln/>
        </p:spPr>
        <p:txBody>
          <a:bodyPr wrap="square" lIns="0" tIns="0" rIns="0" bIns="0" rtlCol="0" anchor="t"/>
          <a:lstStyle/>
          <a:p>
            <a:pPr indent="0" marL="0">
              <a:buNone/>
            </a:pPr>
            <a:r>
              <a:rPr lang="en-US" sz="1400" dirty="0">
                <a:solidFill>
                  <a:srgbClr val="6B6B6B"/>
                </a:solidFill>
                <a:latin typeface="Calibri" pitchFamily="34" charset="0"/>
                <a:ea typeface="Calibri" pitchFamily="34" charset="-122"/>
                <a:cs typeface="Calibri" pitchFamily="34" charset="-120"/>
              </a:rPr>
              <a:t>Idea generation is at the core of our work. We design products that evolve with your brand and your users.</a:t>
            </a:r>
            <a:endParaRPr lang="en-US" sz="1400" dirty="0"/>
          </a:p>
        </p:txBody>
      </p:sp>
      <p:sp>
        <p:nvSpPr>
          <p:cNvPr id="8" name="Service card 2"/>
          <p:cNvSpPr/>
          <p:nvPr/>
        </p:nvSpPr>
        <p:spPr>
          <a:xfrm>
            <a:off x="3390824" y="1645920"/>
            <a:ext cx="2567864" cy="3383280"/>
          </a:xfrm>
          <a:prstGeom prst="roundRect">
            <a:avLst>
              <a:gd name="adj" fmla="val 5341"/>
            </a:avLst>
          </a:prstGeom>
          <a:solidFill>
            <a:srgbClr val="F3F3F3"/>
          </a:solidFill>
          <a:ln w="12700">
            <a:solidFill>
              <a:srgbClr val="F3F3F3"/>
            </a:solidFill>
            <a:prstDash val="solid"/>
          </a:ln>
        </p:spPr>
      </p:sp>
      <p:sp>
        <p:nvSpPr>
          <p:cNvPr id="9" name="Service badge 2"/>
          <p:cNvSpPr/>
          <p:nvPr/>
        </p:nvSpPr>
        <p:spPr>
          <a:xfrm>
            <a:off x="3665144" y="1920240"/>
            <a:ext cx="640080" cy="640080"/>
          </a:xfrm>
          <a:prstGeom prst="ellipse">
            <a:avLst/>
          </a:prstGeom>
          <a:solidFill>
            <a:srgbClr val="000000"/>
          </a:solidFill>
          <a:ln w="12700">
            <a:solidFill>
              <a:srgbClr val="000000"/>
            </a:solidFill>
            <a:prstDash val="solid"/>
          </a:ln>
        </p:spPr>
      </p:sp>
      <p:sp>
        <p:nvSpPr>
          <p:cNvPr id="10" name="Service number 2"/>
          <p:cNvSpPr txBox="1"/>
          <p:nvPr/>
        </p:nvSpPr>
        <p:spPr>
          <a:xfrm>
            <a:off x="3665144" y="19202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1" name="Service title 2"/>
          <p:cNvSpPr txBox="1"/>
          <p:nvPr/>
        </p:nvSpPr>
        <p:spPr>
          <a:xfrm>
            <a:off x="3665144" y="2834640"/>
            <a:ext cx="2019224" cy="457200"/>
          </a:xfrm>
          <a:prstGeom prst="rect">
            <a:avLst/>
          </a:prstGeom>
          <a:noFill/>
          <a:ln/>
        </p:spPr>
        <p:txBody>
          <a:bodyPr wrap="square" lIns="0" tIns="0" rIns="0" bIns="0" rtlCol="0" anchor="ctr"/>
          <a:lstStyle/>
          <a:p>
            <a:pPr indent="0" marL="0">
              <a:buNone/>
            </a:pPr>
            <a:r>
              <a:rPr lang="en-US" sz="2000" b="1" dirty="0">
                <a:solidFill>
                  <a:srgbClr val="000000"/>
                </a:solidFill>
                <a:latin typeface="Arial" pitchFamily="34" charset="0"/>
                <a:ea typeface="Arial" pitchFamily="34" charset="-122"/>
                <a:cs typeface="Arial" pitchFamily="34" charset="-120"/>
              </a:rPr>
              <a:t>Development</a:t>
            </a:r>
            <a:endParaRPr lang="en-US" sz="2000" dirty="0"/>
          </a:p>
        </p:txBody>
      </p:sp>
      <p:sp>
        <p:nvSpPr>
          <p:cNvPr id="12" name="Service text 2"/>
          <p:cNvSpPr txBox="1"/>
          <p:nvPr/>
        </p:nvSpPr>
        <p:spPr>
          <a:xfrm>
            <a:off x="3665144" y="3383280"/>
            <a:ext cx="2019224" cy="1463040"/>
          </a:xfrm>
          <a:prstGeom prst="rect">
            <a:avLst/>
          </a:prstGeom>
          <a:noFill/>
          <a:ln/>
        </p:spPr>
        <p:txBody>
          <a:bodyPr wrap="square" lIns="0" tIns="0" rIns="0" bIns="0" rtlCol="0" anchor="t"/>
          <a:lstStyle/>
          <a:p>
            <a:pPr indent="0" marL="0">
              <a:buNone/>
            </a:pPr>
            <a:r>
              <a:rPr lang="en-US" sz="1400" dirty="0">
                <a:solidFill>
                  <a:srgbClr val="6B6B6B"/>
                </a:solidFill>
                <a:latin typeface="Calibri" pitchFamily="34" charset="0"/>
                <a:ea typeface="Calibri" pitchFamily="34" charset="-122"/>
                <a:cs typeface="Calibri" pitchFamily="34" charset="-120"/>
              </a:rPr>
              <a:t>Websites, web apps and native apps built with current technologies, with an eye on scalability and sustainability.</a:t>
            </a:r>
            <a:endParaRPr lang="en-US" sz="1400" dirty="0"/>
          </a:p>
        </p:txBody>
      </p:sp>
      <p:sp>
        <p:nvSpPr>
          <p:cNvPr id="13" name="Service card 3"/>
          <p:cNvSpPr/>
          <p:nvPr/>
        </p:nvSpPr>
        <p:spPr>
          <a:xfrm>
            <a:off x="6233008" y="1645920"/>
            <a:ext cx="2567864" cy="3383280"/>
          </a:xfrm>
          <a:prstGeom prst="roundRect">
            <a:avLst>
              <a:gd name="adj" fmla="val 5341"/>
            </a:avLst>
          </a:prstGeom>
          <a:solidFill>
            <a:srgbClr val="F3F3F3"/>
          </a:solidFill>
          <a:ln w="12700">
            <a:solidFill>
              <a:srgbClr val="F3F3F3"/>
            </a:solidFill>
            <a:prstDash val="solid"/>
          </a:ln>
        </p:spPr>
      </p:sp>
      <p:sp>
        <p:nvSpPr>
          <p:cNvPr id="14" name="Service badge 3"/>
          <p:cNvSpPr/>
          <p:nvPr/>
        </p:nvSpPr>
        <p:spPr>
          <a:xfrm>
            <a:off x="6507328" y="1920240"/>
            <a:ext cx="640080" cy="640080"/>
          </a:xfrm>
          <a:prstGeom prst="ellipse">
            <a:avLst/>
          </a:prstGeom>
          <a:solidFill>
            <a:srgbClr val="000000"/>
          </a:solidFill>
          <a:ln w="12700">
            <a:solidFill>
              <a:srgbClr val="000000"/>
            </a:solidFill>
            <a:prstDash val="solid"/>
          </a:ln>
        </p:spPr>
      </p:sp>
      <p:sp>
        <p:nvSpPr>
          <p:cNvPr id="15" name="Service number 3"/>
          <p:cNvSpPr txBox="1"/>
          <p:nvPr/>
        </p:nvSpPr>
        <p:spPr>
          <a:xfrm>
            <a:off x="6507328" y="19202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6" name="Service title 3"/>
          <p:cNvSpPr txBox="1"/>
          <p:nvPr/>
        </p:nvSpPr>
        <p:spPr>
          <a:xfrm>
            <a:off x="6507328" y="2834640"/>
            <a:ext cx="2019224" cy="457200"/>
          </a:xfrm>
          <a:prstGeom prst="rect">
            <a:avLst/>
          </a:prstGeom>
          <a:noFill/>
          <a:ln/>
        </p:spPr>
        <p:txBody>
          <a:bodyPr wrap="square" lIns="0" tIns="0" rIns="0" bIns="0" rtlCol="0" anchor="ctr"/>
          <a:lstStyle/>
          <a:p>
            <a:pPr indent="0" marL="0">
              <a:buNone/>
            </a:pPr>
            <a:r>
              <a:rPr lang="en-US" sz="2000" b="1" dirty="0">
                <a:solidFill>
                  <a:srgbClr val="000000"/>
                </a:solidFill>
                <a:latin typeface="Arial" pitchFamily="34" charset="0"/>
                <a:ea typeface="Arial" pitchFamily="34" charset="-122"/>
                <a:cs typeface="Arial" pitchFamily="34" charset="-120"/>
              </a:rPr>
              <a:t>Marketing</a:t>
            </a:r>
            <a:endParaRPr lang="en-US" sz="2000" dirty="0"/>
          </a:p>
        </p:txBody>
      </p:sp>
      <p:sp>
        <p:nvSpPr>
          <p:cNvPr id="17" name="Service text 3"/>
          <p:cNvSpPr txBox="1"/>
          <p:nvPr/>
        </p:nvSpPr>
        <p:spPr>
          <a:xfrm>
            <a:off x="6507328" y="3383280"/>
            <a:ext cx="2019224" cy="1463040"/>
          </a:xfrm>
          <a:prstGeom prst="rect">
            <a:avLst/>
          </a:prstGeom>
          <a:noFill/>
          <a:ln/>
        </p:spPr>
        <p:txBody>
          <a:bodyPr wrap="square" lIns="0" tIns="0" rIns="0" bIns="0" rtlCol="0" anchor="t"/>
          <a:lstStyle/>
          <a:p>
            <a:pPr indent="0" marL="0">
              <a:buNone/>
            </a:pPr>
            <a:r>
              <a:rPr lang="en-US" sz="1400" dirty="0">
                <a:solidFill>
                  <a:srgbClr val="6B6B6B"/>
                </a:solidFill>
                <a:latin typeface="Calibri" pitchFamily="34" charset="0"/>
                <a:ea typeface="Calibri" pitchFamily="34" charset="-122"/>
                <a:cs typeface="Calibri" pitchFamily="34" charset="-120"/>
              </a:rPr>
              <a:t>Strategic thinking and market awareness to launch your product and grow it after launch.</a:t>
            </a:r>
            <a:endParaRPr lang="en-US" sz="1400" dirty="0"/>
          </a:p>
        </p:txBody>
      </p:sp>
      <p:sp>
        <p:nvSpPr>
          <p:cNvPr id="18" name="Service card 4"/>
          <p:cNvSpPr/>
          <p:nvPr/>
        </p:nvSpPr>
        <p:spPr>
          <a:xfrm>
            <a:off x="9075191" y="1645920"/>
            <a:ext cx="2567864" cy="3383280"/>
          </a:xfrm>
          <a:prstGeom prst="roundRect">
            <a:avLst>
              <a:gd name="adj" fmla="val 5341"/>
            </a:avLst>
          </a:prstGeom>
          <a:solidFill>
            <a:srgbClr val="F3F3F3"/>
          </a:solidFill>
          <a:ln w="12700">
            <a:solidFill>
              <a:srgbClr val="F3F3F3"/>
            </a:solidFill>
            <a:prstDash val="solid"/>
          </a:ln>
        </p:spPr>
      </p:sp>
      <p:sp>
        <p:nvSpPr>
          <p:cNvPr id="19" name="Service badge 4"/>
          <p:cNvSpPr/>
          <p:nvPr/>
        </p:nvSpPr>
        <p:spPr>
          <a:xfrm>
            <a:off x="9349511" y="1920240"/>
            <a:ext cx="640080" cy="640080"/>
          </a:xfrm>
          <a:prstGeom prst="ellipse">
            <a:avLst/>
          </a:prstGeom>
          <a:solidFill>
            <a:srgbClr val="000000"/>
          </a:solidFill>
          <a:ln w="12700">
            <a:solidFill>
              <a:srgbClr val="000000"/>
            </a:solidFill>
            <a:prstDash val="solid"/>
          </a:ln>
        </p:spPr>
      </p:sp>
      <p:sp>
        <p:nvSpPr>
          <p:cNvPr id="20" name="Service number 4"/>
          <p:cNvSpPr txBox="1"/>
          <p:nvPr/>
        </p:nvSpPr>
        <p:spPr>
          <a:xfrm>
            <a:off x="9349511" y="19202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4</a:t>
            </a:r>
            <a:endParaRPr lang="en-US" sz="1800" dirty="0"/>
          </a:p>
        </p:txBody>
      </p:sp>
      <p:sp>
        <p:nvSpPr>
          <p:cNvPr id="21" name="Service title 4"/>
          <p:cNvSpPr txBox="1"/>
          <p:nvPr/>
        </p:nvSpPr>
        <p:spPr>
          <a:xfrm>
            <a:off x="9349511" y="2834640"/>
            <a:ext cx="2019224" cy="457200"/>
          </a:xfrm>
          <a:prstGeom prst="rect">
            <a:avLst/>
          </a:prstGeom>
          <a:noFill/>
          <a:ln/>
        </p:spPr>
        <p:txBody>
          <a:bodyPr wrap="square" lIns="0" tIns="0" rIns="0" bIns="0" rtlCol="0" anchor="ctr"/>
          <a:lstStyle/>
          <a:p>
            <a:pPr indent="0" marL="0">
              <a:buNone/>
            </a:pPr>
            <a:r>
              <a:rPr lang="en-US" sz="2000" b="1" dirty="0">
                <a:solidFill>
                  <a:srgbClr val="000000"/>
                </a:solidFill>
                <a:latin typeface="Arial" pitchFamily="34" charset="0"/>
                <a:ea typeface="Arial" pitchFamily="34" charset="-122"/>
                <a:cs typeface="Arial" pitchFamily="34" charset="-120"/>
              </a:rPr>
              <a:t>Branding</a:t>
            </a:r>
            <a:endParaRPr lang="en-US" sz="2000" dirty="0"/>
          </a:p>
        </p:txBody>
      </p:sp>
      <p:sp>
        <p:nvSpPr>
          <p:cNvPr id="22" name="Service text 4"/>
          <p:cNvSpPr txBox="1"/>
          <p:nvPr/>
        </p:nvSpPr>
        <p:spPr>
          <a:xfrm>
            <a:off x="9349511" y="3383280"/>
            <a:ext cx="2019224" cy="1463040"/>
          </a:xfrm>
          <a:prstGeom prst="rect">
            <a:avLst/>
          </a:prstGeom>
          <a:noFill/>
          <a:ln/>
        </p:spPr>
        <p:txBody>
          <a:bodyPr wrap="square" lIns="0" tIns="0" rIns="0" bIns="0" rtlCol="0" anchor="t"/>
          <a:lstStyle/>
          <a:p>
            <a:pPr indent="0" marL="0">
              <a:buNone/>
            </a:pPr>
            <a:r>
              <a:rPr lang="en-US" sz="1400" dirty="0">
                <a:solidFill>
                  <a:srgbClr val="6B6B6B"/>
                </a:solidFill>
                <a:latin typeface="Calibri" pitchFamily="34" charset="0"/>
                <a:ea typeface="Calibri" pitchFamily="34" charset="-122"/>
                <a:cs typeface="Calibri" pitchFamily="34" charset="-120"/>
              </a:rPr>
              <a:t>Emotion-driven identities, from logo to full brand systems, that leave a lasting mark on your digital presence.</a:t>
            </a:r>
            <a:endParaRPr lang="en-US" sz="14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6B6B"/>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4415" cy="822960"/>
          </a:xfrm>
          <a:prstGeom prst="rect">
            <a:avLst/>
          </a:prstGeom>
          <a:noFill/>
          <a:ln/>
        </p:spPr>
        <p:txBody>
          <a:bodyPr wrap="square" lIns="0" tIns="0" rIns="0" bIns="0" rtlCol="0" anchor="t"/>
          <a:lstStyle/>
          <a:p>
            <a:pPr algn="l" indent="0" marL="0">
              <a:buNone/>
            </a:pPr>
            <a:r>
              <a:rPr lang="en-US" sz="3600" b="1" dirty="0">
                <a:solidFill>
                  <a:srgbClr val="000000"/>
                </a:solidFill>
                <a:latin typeface="Arial" pitchFamily="34" charset="0"/>
                <a:ea typeface="Arial" pitchFamily="34" charset="-122"/>
                <a:cs typeface="Arial" pitchFamily="34" charset="-120"/>
              </a:rPr>
              <a:t>Pricing</a:t>
            </a:r>
            <a:endParaRPr lang="en-US" sz="3600" dirty="0"/>
          </a:p>
        </p:txBody>
      </p:sp>
      <p:sp>
        <p:nvSpPr>
          <p:cNvPr id="3" name="Pricing intro"/>
          <p:cNvSpPr txBox="1"/>
          <p:nvPr/>
        </p:nvSpPr>
        <p:spPr>
          <a:xfrm>
            <a:off x="548640" y="1188720"/>
            <a:ext cx="8229600" cy="365760"/>
          </a:xfrm>
          <a:prstGeom prst="rect">
            <a:avLst/>
          </a:prstGeom>
          <a:noFill/>
          <a:ln/>
        </p:spPr>
        <p:txBody>
          <a:bodyPr wrap="square" lIns="0" tIns="0" rIns="0" bIns="0" rtlCol="0" anchor="ctr"/>
          <a:lstStyle/>
          <a:p>
            <a:pPr indent="0" marL="0">
              <a:buNone/>
            </a:pPr>
            <a:r>
              <a:rPr lang="en-US" sz="1600" dirty="0">
                <a:solidFill>
                  <a:srgbClr val="6B6B6B"/>
                </a:solidFill>
                <a:latin typeface="Calibri" pitchFamily="34" charset="0"/>
                <a:ea typeface="Calibri" pitchFamily="34" charset="-122"/>
                <a:cs typeface="Calibri" pitchFamily="34" charset="-120"/>
              </a:rPr>
              <a:t>Fixed-price projects, scoped up front, so you know the cost before we start.</a:t>
            </a:r>
            <a:endParaRPr lang="en-US" sz="1600" dirty="0"/>
          </a:p>
        </p:txBody>
      </p:sp>
      <p:sp>
        <p:nvSpPr>
          <p:cNvPr id="4" name="Plan card Launch"/>
          <p:cNvSpPr/>
          <p:nvPr/>
        </p:nvSpPr>
        <p:spPr>
          <a:xfrm>
            <a:off x="548640" y="1828800"/>
            <a:ext cx="3515258" cy="3931920"/>
          </a:xfrm>
          <a:prstGeom prst="roundRect">
            <a:avLst>
              <a:gd name="adj" fmla="val 3902"/>
            </a:avLst>
          </a:prstGeom>
          <a:solidFill>
            <a:srgbClr val="F3F3F3"/>
          </a:solidFill>
          <a:ln w="12700">
            <a:solidFill>
              <a:srgbClr val="F3F3F3"/>
            </a:solidFill>
            <a:prstDash val="solid"/>
          </a:ln>
        </p:spPr>
      </p:sp>
      <p:sp>
        <p:nvSpPr>
          <p:cNvPr id="5" name="Plan name Launch"/>
          <p:cNvSpPr txBox="1"/>
          <p:nvPr/>
        </p:nvSpPr>
        <p:spPr>
          <a:xfrm>
            <a:off x="822960" y="2011680"/>
            <a:ext cx="2966618" cy="365760"/>
          </a:xfrm>
          <a:prstGeom prst="rect">
            <a:avLst/>
          </a:prstGeom>
          <a:noFill/>
          <a:ln/>
        </p:spPr>
        <p:txBody>
          <a:bodyPr wrap="square" lIns="0" tIns="0" rIns="0" bIns="0" rtlCol="0" anchor="ctr"/>
          <a:lstStyle/>
          <a:p>
            <a:pPr indent="0" marL="0">
              <a:buNone/>
            </a:pPr>
            <a:r>
              <a:rPr lang="en-US" sz="1800" b="1" dirty="0">
                <a:solidFill>
                  <a:srgbClr val="000000"/>
                </a:solidFill>
                <a:latin typeface="Arial" pitchFamily="34" charset="0"/>
                <a:ea typeface="Arial" pitchFamily="34" charset="-122"/>
                <a:cs typeface="Arial" pitchFamily="34" charset="-120"/>
              </a:rPr>
              <a:t>Launch</a:t>
            </a:r>
            <a:endParaRPr lang="en-US" sz="1800" dirty="0"/>
          </a:p>
        </p:txBody>
      </p:sp>
      <p:sp>
        <p:nvSpPr>
          <p:cNvPr id="6" name="Plan price Launch"/>
          <p:cNvSpPr txBox="1"/>
          <p:nvPr/>
        </p:nvSpPr>
        <p:spPr>
          <a:xfrm>
            <a:off x="822960" y="2423160"/>
            <a:ext cx="2966618" cy="640080"/>
          </a:xfrm>
          <a:prstGeom prst="rect">
            <a:avLst/>
          </a:prstGeom>
          <a:noFill/>
          <a:ln/>
        </p:spPr>
        <p:txBody>
          <a:bodyPr wrap="square" lIns="0" tIns="0" rIns="0" bIns="0" rtlCol="0" anchor="ctr"/>
          <a:lstStyle/>
          <a:p>
            <a:pPr indent="0" marL="0">
              <a:buNone/>
            </a:pPr>
            <a:r>
              <a:rPr lang="en-US" sz="3200" b="1" dirty="0">
                <a:solidFill>
                  <a:srgbClr val="000000"/>
                </a:solidFill>
                <a:latin typeface="Arial" pitchFamily="34" charset="0"/>
                <a:ea typeface="Arial" pitchFamily="34" charset="-122"/>
                <a:cs typeface="Arial" pitchFamily="34" charset="-120"/>
              </a:rPr>
              <a:t>₹50K – ₹75K</a:t>
            </a:r>
            <a:endParaRPr lang="en-US" sz="3200" dirty="0"/>
          </a:p>
        </p:txBody>
      </p:sp>
      <p:sp>
        <p:nvSpPr>
          <p:cNvPr id="7" name="Plan note Launch"/>
          <p:cNvSpPr txBox="1"/>
          <p:nvPr/>
        </p:nvSpPr>
        <p:spPr>
          <a:xfrm>
            <a:off x="822960" y="3063240"/>
            <a:ext cx="2966618" cy="274320"/>
          </a:xfrm>
          <a:prstGeom prst="rect">
            <a:avLst/>
          </a:prstGeom>
          <a:noFill/>
          <a:ln/>
        </p:spPr>
        <p:txBody>
          <a:bodyPr wrap="square" lIns="0" tIns="0" rIns="0" bIns="0" rtlCol="0" anchor="ctr"/>
          <a:lstStyle/>
          <a:p>
            <a:pPr indent="0" marL="0">
              <a:buNone/>
            </a:pPr>
            <a:r>
              <a:rPr lang="en-US" sz="1200" dirty="0">
                <a:solidFill>
                  <a:srgbClr val="6B6B6B"/>
                </a:solidFill>
                <a:latin typeface="Calibri" pitchFamily="34" charset="0"/>
                <a:ea typeface="Calibri" pitchFamily="34" charset="-122"/>
                <a:cs typeface="Calibri" pitchFamily="34" charset="-120"/>
              </a:rPr>
              <a:t>Fixed project price</a:t>
            </a:r>
            <a:endParaRPr lang="en-US" sz="1200" dirty="0"/>
          </a:p>
        </p:txBody>
      </p:sp>
      <p:sp>
        <p:nvSpPr>
          <p:cNvPr id="8" name="Plan blurb Launch"/>
          <p:cNvSpPr txBox="1"/>
          <p:nvPr/>
        </p:nvSpPr>
        <p:spPr>
          <a:xfrm>
            <a:off x="822960" y="3429000"/>
            <a:ext cx="2966618" cy="640080"/>
          </a:xfrm>
          <a:prstGeom prst="rect">
            <a:avLst/>
          </a:prstGeom>
          <a:noFill/>
          <a:ln/>
        </p:spPr>
        <p:txBody>
          <a:bodyPr wrap="square" lIns="0" tIns="0" rIns="0" bIns="0" rtlCol="0" anchor="t"/>
          <a:lstStyle/>
          <a:p>
            <a:pPr indent="0" marL="0">
              <a:buNone/>
            </a:pPr>
            <a:r>
              <a:rPr lang="en-US" sz="1400" dirty="0">
                <a:solidFill>
                  <a:srgbClr val="000000"/>
                </a:solidFill>
                <a:latin typeface="Calibri" pitchFamily="34" charset="0"/>
                <a:ea typeface="Calibri" pitchFamily="34" charset="-122"/>
                <a:cs typeface="Calibri" pitchFamily="34" charset="-120"/>
              </a:rPr>
              <a:t>A focused, fixed-scope build to get a product live.</a:t>
            </a:r>
            <a:endParaRPr lang="en-US" sz="1400" dirty="0"/>
          </a:p>
        </p:txBody>
      </p:sp>
      <p:sp>
        <p:nvSpPr>
          <p:cNvPr id="9" name="Plan items Launch"/>
          <p:cNvSpPr txBox="1"/>
          <p:nvPr/>
        </p:nvSpPr>
        <p:spPr>
          <a:xfrm>
            <a:off x="822960" y="4114800"/>
            <a:ext cx="2966618" cy="1554480"/>
          </a:xfrm>
          <a:prstGeom prst="rect">
            <a:avLst/>
          </a:prstGeom>
          <a:noFill/>
          <a:ln/>
        </p:spPr>
        <p:txBody>
          <a:bodyPr wrap="square" lIns="0" tIns="0" rIns="0" bIns="0" rtlCol="0" anchor="t"/>
          <a:lstStyle/>
          <a:p>
            <a:pPr marL="342900" indent="-342900">
              <a:spcAft>
                <a:spcPts val="300"/>
              </a:spcAft>
              <a:buSzPct val="100000"/>
              <a:buChar char="•"/>
            </a:pPr>
            <a:r>
              <a:rPr lang="en-US" sz="1200" dirty="0">
                <a:solidFill>
                  <a:srgbClr val="6B6B6B"/>
                </a:solidFill>
                <a:latin typeface="Calibri" pitchFamily="34" charset="0"/>
                <a:ea typeface="Calibri" pitchFamily="34" charset="-122"/>
                <a:cs typeface="Calibri" pitchFamily="34" charset="-120"/>
              </a:rPr>
              <a:t>Fixed scope and fixed price</a:t>
            </a:r>
            <a:endParaRPr lang="en-US" sz="1200" dirty="0"/>
          </a:p>
          <a:p>
            <a:pPr marL="342900" indent="-342900">
              <a:spcAft>
                <a:spcPts val="300"/>
              </a:spcAft>
              <a:buSzPct val="100000"/>
              <a:buChar char="•"/>
            </a:pPr>
            <a:r>
              <a:rPr lang="en-US" sz="1200" dirty="0">
                <a:solidFill>
                  <a:srgbClr val="6B6B6B"/>
                </a:solidFill>
                <a:latin typeface="Calibri" pitchFamily="34" charset="0"/>
                <a:ea typeface="Calibri" pitchFamily="34" charset="-122"/>
                <a:cs typeface="Calibri" pitchFamily="34" charset="-120"/>
              </a:rPr>
              <a:t>Secure, custom-built application</a:t>
            </a:r>
            <a:endParaRPr lang="en-US" sz="1200" dirty="0"/>
          </a:p>
          <a:p>
            <a:pPr marL="342900" indent="-342900">
              <a:spcAft>
                <a:spcPts val="300"/>
              </a:spcAft>
              <a:buSzPct val="100000"/>
              <a:buChar char="•"/>
            </a:pPr>
            <a:r>
              <a:rPr lang="en-US" sz="1200" dirty="0">
                <a:solidFill>
                  <a:srgbClr val="6B6B6B"/>
                </a:solidFill>
                <a:latin typeface="Calibri" pitchFamily="34" charset="0"/>
                <a:ea typeface="Calibri" pitchFamily="34" charset="-122"/>
                <a:cs typeface="Calibri" pitchFamily="34" charset="-120"/>
              </a:rPr>
              <a:t>Cross-platform delivery</a:t>
            </a:r>
            <a:endParaRPr lang="en-US" sz="1200" dirty="0"/>
          </a:p>
          <a:p>
            <a:pPr marL="342900" indent="-342900">
              <a:spcAft>
                <a:spcPts val="300"/>
              </a:spcAft>
              <a:buSzPct val="100000"/>
              <a:buChar char="•"/>
            </a:pPr>
            <a:r>
              <a:rPr lang="en-US" sz="1200" dirty="0">
                <a:solidFill>
                  <a:srgbClr val="6B6B6B"/>
                </a:solidFill>
                <a:latin typeface="Calibri" pitchFamily="34" charset="0"/>
                <a:ea typeface="Calibri" pitchFamily="34" charset="-122"/>
                <a:cs typeface="Calibri" pitchFamily="34" charset="-120"/>
              </a:rPr>
              <a:t>Source code and documentation</a:t>
            </a:r>
            <a:endParaRPr lang="en-US" sz="1200" dirty="0"/>
          </a:p>
        </p:txBody>
      </p:sp>
      <p:sp>
        <p:nvSpPr>
          <p:cNvPr id="10" name="Plan card Build"/>
          <p:cNvSpPr/>
          <p:nvPr/>
        </p:nvSpPr>
        <p:spPr>
          <a:xfrm>
            <a:off x="4338218" y="1828800"/>
            <a:ext cx="3515258" cy="3931920"/>
          </a:xfrm>
          <a:prstGeom prst="roundRect">
            <a:avLst>
              <a:gd name="adj" fmla="val 3902"/>
            </a:avLst>
          </a:prstGeom>
          <a:solidFill>
            <a:srgbClr val="F3F3F3"/>
          </a:solidFill>
          <a:ln w="12700">
            <a:solidFill>
              <a:srgbClr val="F3F3F3"/>
            </a:solidFill>
            <a:prstDash val="solid"/>
          </a:ln>
        </p:spPr>
      </p:sp>
      <p:sp>
        <p:nvSpPr>
          <p:cNvPr id="11" name="Plan name Build"/>
          <p:cNvSpPr txBox="1"/>
          <p:nvPr/>
        </p:nvSpPr>
        <p:spPr>
          <a:xfrm>
            <a:off x="4612538" y="2011680"/>
            <a:ext cx="2966618" cy="365760"/>
          </a:xfrm>
          <a:prstGeom prst="rect">
            <a:avLst/>
          </a:prstGeom>
          <a:noFill/>
          <a:ln/>
        </p:spPr>
        <p:txBody>
          <a:bodyPr wrap="square" lIns="0" tIns="0" rIns="0" bIns="0" rtlCol="0" anchor="ctr"/>
          <a:lstStyle/>
          <a:p>
            <a:pPr indent="0" marL="0">
              <a:buNone/>
            </a:pPr>
            <a:r>
              <a:rPr lang="en-US" sz="1800" b="1" dirty="0">
                <a:solidFill>
                  <a:srgbClr val="000000"/>
                </a:solidFill>
                <a:latin typeface="Arial" pitchFamily="34" charset="0"/>
                <a:ea typeface="Arial" pitchFamily="34" charset="-122"/>
                <a:cs typeface="Arial" pitchFamily="34" charset="-120"/>
              </a:rPr>
              <a:t>Build</a:t>
            </a:r>
            <a:endParaRPr lang="en-US" sz="1800" dirty="0"/>
          </a:p>
        </p:txBody>
      </p:sp>
      <p:sp>
        <p:nvSpPr>
          <p:cNvPr id="12" name="Plan price Build"/>
          <p:cNvSpPr txBox="1"/>
          <p:nvPr/>
        </p:nvSpPr>
        <p:spPr>
          <a:xfrm>
            <a:off x="4612538" y="2423160"/>
            <a:ext cx="2966618" cy="640080"/>
          </a:xfrm>
          <a:prstGeom prst="rect">
            <a:avLst/>
          </a:prstGeom>
          <a:noFill/>
          <a:ln/>
        </p:spPr>
        <p:txBody>
          <a:bodyPr wrap="square" lIns="0" tIns="0" rIns="0" bIns="0" rtlCol="0" anchor="ctr"/>
          <a:lstStyle/>
          <a:p>
            <a:pPr indent="0" marL="0">
              <a:buNone/>
            </a:pPr>
            <a:r>
              <a:rPr lang="en-US" sz="3200" b="1" dirty="0">
                <a:solidFill>
                  <a:srgbClr val="000000"/>
                </a:solidFill>
                <a:latin typeface="Arial" pitchFamily="34" charset="0"/>
                <a:ea typeface="Arial" pitchFamily="34" charset="-122"/>
                <a:cs typeface="Arial" pitchFamily="34" charset="-120"/>
              </a:rPr>
              <a:t>₹3L</a:t>
            </a:r>
            <a:endParaRPr lang="en-US" sz="3200" dirty="0"/>
          </a:p>
        </p:txBody>
      </p:sp>
      <p:sp>
        <p:nvSpPr>
          <p:cNvPr id="13" name="Plan note Build"/>
          <p:cNvSpPr txBox="1"/>
          <p:nvPr/>
        </p:nvSpPr>
        <p:spPr>
          <a:xfrm>
            <a:off x="4612538" y="3063240"/>
            <a:ext cx="2966618" cy="274320"/>
          </a:xfrm>
          <a:prstGeom prst="rect">
            <a:avLst/>
          </a:prstGeom>
          <a:noFill/>
          <a:ln/>
        </p:spPr>
        <p:txBody>
          <a:bodyPr wrap="square" lIns="0" tIns="0" rIns="0" bIns="0" rtlCol="0" anchor="ctr"/>
          <a:lstStyle/>
          <a:p>
            <a:pPr indent="0" marL="0">
              <a:buNone/>
            </a:pPr>
            <a:r>
              <a:rPr lang="en-US" sz="1200" dirty="0">
                <a:solidFill>
                  <a:srgbClr val="6B6B6B"/>
                </a:solidFill>
                <a:latin typeface="Calibri" pitchFamily="34" charset="0"/>
                <a:ea typeface="Calibri" pitchFamily="34" charset="-122"/>
                <a:cs typeface="Calibri" pitchFamily="34" charset="-120"/>
              </a:rPr>
              <a:t>Fixed project price</a:t>
            </a:r>
            <a:endParaRPr lang="en-US" sz="1200" dirty="0"/>
          </a:p>
        </p:txBody>
      </p:sp>
      <p:sp>
        <p:nvSpPr>
          <p:cNvPr id="14" name="Plan blurb Build"/>
          <p:cNvSpPr txBox="1"/>
          <p:nvPr/>
        </p:nvSpPr>
        <p:spPr>
          <a:xfrm>
            <a:off x="4612538" y="3429000"/>
            <a:ext cx="2966618" cy="640080"/>
          </a:xfrm>
          <a:prstGeom prst="rect">
            <a:avLst/>
          </a:prstGeom>
          <a:noFill/>
          <a:ln/>
        </p:spPr>
        <p:txBody>
          <a:bodyPr wrap="square" lIns="0" tIns="0" rIns="0" bIns="0" rtlCol="0" anchor="t"/>
          <a:lstStyle/>
          <a:p>
            <a:pPr indent="0" marL="0">
              <a:buNone/>
            </a:pPr>
            <a:r>
              <a:rPr lang="en-US" sz="1400" dirty="0">
                <a:solidFill>
                  <a:srgbClr val="000000"/>
                </a:solidFill>
                <a:latin typeface="Calibri" pitchFamily="34" charset="0"/>
                <a:ea typeface="Calibri" pitchFamily="34" charset="-122"/>
                <a:cs typeface="Calibri" pitchFamily="34" charset="-120"/>
              </a:rPr>
              <a:t>A full custom product with the integrations to run a business on.</a:t>
            </a:r>
            <a:endParaRPr lang="en-US" sz="1400" dirty="0"/>
          </a:p>
        </p:txBody>
      </p:sp>
      <p:sp>
        <p:nvSpPr>
          <p:cNvPr id="15" name="Plan items Build"/>
          <p:cNvSpPr txBox="1"/>
          <p:nvPr/>
        </p:nvSpPr>
        <p:spPr>
          <a:xfrm>
            <a:off x="4612538" y="4114800"/>
            <a:ext cx="2966618" cy="1554480"/>
          </a:xfrm>
          <a:prstGeom prst="rect">
            <a:avLst/>
          </a:prstGeom>
          <a:noFill/>
          <a:ln/>
        </p:spPr>
        <p:txBody>
          <a:bodyPr wrap="square" lIns="0" tIns="0" rIns="0" bIns="0" rtlCol="0" anchor="t"/>
          <a:lstStyle/>
          <a:p>
            <a:pPr marL="342900" indent="-342900">
              <a:spcAft>
                <a:spcPts val="300"/>
              </a:spcAft>
              <a:buSzPct val="100000"/>
              <a:buChar char="•"/>
            </a:pPr>
            <a:r>
              <a:rPr lang="en-US" sz="1200" dirty="0">
                <a:solidFill>
                  <a:srgbClr val="6B6B6B"/>
                </a:solidFill>
                <a:latin typeface="Calibri" pitchFamily="34" charset="0"/>
                <a:ea typeface="Calibri" pitchFamily="34" charset="-122"/>
                <a:cs typeface="Calibri" pitchFamily="34" charset="-120"/>
              </a:rPr>
              <a:t>Fixed scope and fixed price</a:t>
            </a:r>
            <a:endParaRPr lang="en-US" sz="1200" dirty="0"/>
          </a:p>
          <a:p>
            <a:pPr marL="342900" indent="-342900">
              <a:spcAft>
                <a:spcPts val="300"/>
              </a:spcAft>
              <a:buSzPct val="100000"/>
              <a:buChar char="•"/>
            </a:pPr>
            <a:r>
              <a:rPr lang="en-US" sz="1200" dirty="0">
                <a:solidFill>
                  <a:srgbClr val="6B6B6B"/>
                </a:solidFill>
                <a:latin typeface="Calibri" pitchFamily="34" charset="0"/>
                <a:ea typeface="Calibri" pitchFamily="34" charset="-122"/>
                <a:cs typeface="Calibri" pitchFamily="34" charset="-120"/>
              </a:rPr>
              <a:t>Secure, custom cross-platform application</a:t>
            </a:r>
            <a:endParaRPr lang="en-US" sz="1200" dirty="0"/>
          </a:p>
          <a:p>
            <a:pPr marL="342900" indent="-342900">
              <a:spcAft>
                <a:spcPts val="300"/>
              </a:spcAft>
              <a:buSzPct val="100000"/>
              <a:buChar char="•"/>
            </a:pPr>
            <a:r>
              <a:rPr lang="en-US" sz="1200" dirty="0">
                <a:solidFill>
                  <a:srgbClr val="6B6B6B"/>
                </a:solidFill>
                <a:latin typeface="Calibri" pitchFamily="34" charset="0"/>
                <a:ea typeface="Calibri" pitchFamily="34" charset="-122"/>
                <a:cs typeface="Calibri" pitchFamily="34" charset="-120"/>
              </a:rPr>
              <a:t>Backend and API engineering</a:t>
            </a:r>
            <a:endParaRPr lang="en-US" sz="1200" dirty="0"/>
          </a:p>
          <a:p>
            <a:pPr marL="342900" indent="-342900">
              <a:spcAft>
                <a:spcPts val="300"/>
              </a:spcAft>
              <a:buSzPct val="100000"/>
              <a:buChar char="•"/>
            </a:pPr>
            <a:r>
              <a:rPr lang="en-US" sz="1200" dirty="0">
                <a:solidFill>
                  <a:srgbClr val="6B6B6B"/>
                </a:solidFill>
                <a:latin typeface="Calibri" pitchFamily="34" charset="0"/>
                <a:ea typeface="Calibri" pitchFamily="34" charset="-122"/>
                <a:cs typeface="Calibri" pitchFamily="34" charset="-120"/>
              </a:rPr>
              <a:t>Operations automation</a:t>
            </a:r>
            <a:endParaRPr lang="en-US" sz="1200" dirty="0"/>
          </a:p>
          <a:p>
            <a:pPr marL="342900" indent="-342900">
              <a:spcAft>
                <a:spcPts val="300"/>
              </a:spcAft>
              <a:buSzPct val="100000"/>
              <a:buChar char="•"/>
            </a:pPr>
            <a:r>
              <a:rPr lang="en-US" sz="1200" dirty="0">
                <a:solidFill>
                  <a:srgbClr val="6B6B6B"/>
                </a:solidFill>
                <a:latin typeface="Calibri" pitchFamily="34" charset="0"/>
                <a:ea typeface="Calibri" pitchFamily="34" charset="-122"/>
                <a:cs typeface="Calibri" pitchFamily="34" charset="-120"/>
              </a:rPr>
              <a:t>Source code and documentation</a:t>
            </a:r>
            <a:endParaRPr lang="en-US" sz="1200" dirty="0"/>
          </a:p>
        </p:txBody>
      </p:sp>
      <p:sp>
        <p:nvSpPr>
          <p:cNvPr id="16" name="Plan card Scale"/>
          <p:cNvSpPr/>
          <p:nvPr/>
        </p:nvSpPr>
        <p:spPr>
          <a:xfrm>
            <a:off x="8127797" y="1828800"/>
            <a:ext cx="3515258" cy="3931920"/>
          </a:xfrm>
          <a:prstGeom prst="roundRect">
            <a:avLst>
              <a:gd name="adj" fmla="val 3902"/>
            </a:avLst>
          </a:prstGeom>
          <a:solidFill>
            <a:srgbClr val="000000"/>
          </a:solidFill>
          <a:ln w="12700">
            <a:solidFill>
              <a:srgbClr val="000000"/>
            </a:solidFill>
            <a:prstDash val="solid"/>
          </a:ln>
        </p:spPr>
      </p:sp>
      <p:sp>
        <p:nvSpPr>
          <p:cNvPr id="17" name="Plan name Scale"/>
          <p:cNvSpPr txBox="1"/>
          <p:nvPr/>
        </p:nvSpPr>
        <p:spPr>
          <a:xfrm>
            <a:off x="8402117" y="2011680"/>
            <a:ext cx="2966618" cy="365760"/>
          </a:xfrm>
          <a:prstGeom prst="rect">
            <a:avLst/>
          </a:prstGeom>
          <a:noFill/>
          <a:ln/>
        </p:spPr>
        <p:txBody>
          <a:bodyPr wrap="square" lIns="0" tIns="0" rIns="0" bIns="0" rtlCol="0" anchor="ctr"/>
          <a:lstStyle/>
          <a:p>
            <a:pPr indent="0" marL="0">
              <a:buNone/>
            </a:pPr>
            <a:r>
              <a:rPr lang="en-US" sz="1800" b="1" dirty="0">
                <a:solidFill>
                  <a:srgbClr val="FFFFFF"/>
                </a:solidFill>
                <a:latin typeface="Arial" pitchFamily="34" charset="0"/>
                <a:ea typeface="Arial" pitchFamily="34" charset="-122"/>
                <a:cs typeface="Arial" pitchFamily="34" charset="-120"/>
              </a:rPr>
              <a:t>Scale</a:t>
            </a:r>
            <a:endParaRPr lang="en-US" sz="1800" dirty="0"/>
          </a:p>
        </p:txBody>
      </p:sp>
      <p:sp>
        <p:nvSpPr>
          <p:cNvPr id="18" name="Plan price Scale"/>
          <p:cNvSpPr txBox="1"/>
          <p:nvPr/>
        </p:nvSpPr>
        <p:spPr>
          <a:xfrm>
            <a:off x="8402117" y="2423160"/>
            <a:ext cx="2966618" cy="640080"/>
          </a:xfrm>
          <a:prstGeom prst="rect">
            <a:avLst/>
          </a:prstGeom>
          <a:noFill/>
          <a:ln/>
        </p:spPr>
        <p:txBody>
          <a:bodyPr wrap="square" lIns="0" tIns="0" rIns="0" bIns="0" rtlCol="0" anchor="ctr"/>
          <a:lstStyle/>
          <a:p>
            <a:pPr indent="0" marL="0">
              <a:buNone/>
            </a:pPr>
            <a:r>
              <a:rPr lang="en-US" sz="3200" b="1" dirty="0">
                <a:solidFill>
                  <a:srgbClr val="FFFFFF"/>
                </a:solidFill>
                <a:latin typeface="Arial" pitchFamily="34" charset="0"/>
                <a:ea typeface="Arial" pitchFamily="34" charset="-122"/>
                <a:cs typeface="Arial" pitchFamily="34" charset="-120"/>
              </a:rPr>
              <a:t>₹7L</a:t>
            </a:r>
            <a:endParaRPr lang="en-US" sz="3200" dirty="0"/>
          </a:p>
        </p:txBody>
      </p:sp>
      <p:sp>
        <p:nvSpPr>
          <p:cNvPr id="19" name="Plan note Scale"/>
          <p:cNvSpPr txBox="1"/>
          <p:nvPr/>
        </p:nvSpPr>
        <p:spPr>
          <a:xfrm>
            <a:off x="8402117" y="3063240"/>
            <a:ext cx="2966618" cy="274320"/>
          </a:xfrm>
          <a:prstGeom prst="rect">
            <a:avLst/>
          </a:prstGeom>
          <a:noFill/>
          <a:ln/>
        </p:spPr>
        <p:txBody>
          <a:bodyPr wrap="square" lIns="0" tIns="0" rIns="0" bIns="0" rtlCol="0" anchor="ctr"/>
          <a:lstStyle/>
          <a:p>
            <a:pPr indent="0" marL="0">
              <a:buNone/>
            </a:pPr>
            <a:r>
              <a:rPr lang="en-US" sz="1200" dirty="0">
                <a:solidFill>
                  <a:srgbClr val="BDBDBD"/>
                </a:solidFill>
                <a:latin typeface="Calibri" pitchFamily="34" charset="0"/>
                <a:ea typeface="Calibri" pitchFamily="34" charset="-122"/>
                <a:cs typeface="Calibri" pitchFamily="34" charset="-120"/>
              </a:rPr>
              <a:t>Fixed project price</a:t>
            </a:r>
            <a:endParaRPr lang="en-US" sz="1200" dirty="0"/>
          </a:p>
        </p:txBody>
      </p:sp>
      <p:sp>
        <p:nvSpPr>
          <p:cNvPr id="20" name="Plan blurb Scale"/>
          <p:cNvSpPr txBox="1"/>
          <p:nvPr/>
        </p:nvSpPr>
        <p:spPr>
          <a:xfrm>
            <a:off x="8402117" y="3429000"/>
            <a:ext cx="2966618" cy="640080"/>
          </a:xfrm>
          <a:prstGeom prst="rect">
            <a:avLst/>
          </a:prstGeom>
          <a:noFill/>
          <a:ln/>
        </p:spPr>
        <p:txBody>
          <a:bodyPr wrap="square" lIns="0" tIns="0" rIns="0" bIns="0" rtlCol="0" anchor="t"/>
          <a:lstStyle/>
          <a:p>
            <a:pPr indent="0" marL="0">
              <a:buNone/>
            </a:pPr>
            <a:r>
              <a:rPr lang="en-US" sz="1400" dirty="0">
                <a:solidFill>
                  <a:srgbClr val="FFFFFF"/>
                </a:solidFill>
                <a:latin typeface="Calibri" pitchFamily="34" charset="0"/>
                <a:ea typeface="Calibri" pitchFamily="34" charset="-122"/>
                <a:cs typeface="Calibri" pitchFamily="34" charset="-120"/>
              </a:rPr>
              <a:t>High-concurrency systems and automation layers built to scale.</a:t>
            </a:r>
            <a:endParaRPr lang="en-US" sz="1400" dirty="0"/>
          </a:p>
        </p:txBody>
      </p:sp>
      <p:sp>
        <p:nvSpPr>
          <p:cNvPr id="21" name="Plan items Scale"/>
          <p:cNvSpPr txBox="1"/>
          <p:nvPr/>
        </p:nvSpPr>
        <p:spPr>
          <a:xfrm>
            <a:off x="8402117" y="4114800"/>
            <a:ext cx="2966618" cy="1554480"/>
          </a:xfrm>
          <a:prstGeom prst="rect">
            <a:avLst/>
          </a:prstGeom>
          <a:noFill/>
          <a:ln/>
        </p:spPr>
        <p:txBody>
          <a:bodyPr wrap="square" lIns="0" tIns="0" rIns="0" bIns="0" rtlCol="0" anchor="t"/>
          <a:lstStyle/>
          <a:p>
            <a:pPr marL="342900" indent="-342900">
              <a:spcAft>
                <a:spcPts val="300"/>
              </a:spcAft>
              <a:buSzPct val="100000"/>
              <a:buChar char="•"/>
            </a:pPr>
            <a:r>
              <a:rPr lang="en-US" sz="1200" dirty="0">
                <a:solidFill>
                  <a:srgbClr val="BDBDBD"/>
                </a:solidFill>
                <a:latin typeface="Calibri" pitchFamily="34" charset="0"/>
                <a:ea typeface="Calibri" pitchFamily="34" charset="-122"/>
                <a:cs typeface="Calibri" pitchFamily="34" charset="-120"/>
              </a:rPr>
              <a:t>Fixed scope and fixed price</a:t>
            </a:r>
            <a:endParaRPr lang="en-US" sz="1200" dirty="0"/>
          </a:p>
          <a:p>
            <a:pPr marL="342900" indent="-342900">
              <a:spcAft>
                <a:spcPts val="300"/>
              </a:spcAft>
              <a:buSzPct val="100000"/>
              <a:buChar char="•"/>
            </a:pPr>
            <a:r>
              <a:rPr lang="en-US" sz="1200" dirty="0">
                <a:solidFill>
                  <a:srgbClr val="BDBDBD"/>
                </a:solidFill>
                <a:latin typeface="Calibri" pitchFamily="34" charset="0"/>
                <a:ea typeface="Calibri" pitchFamily="34" charset="-122"/>
                <a:cs typeface="Calibri" pitchFamily="34" charset="-120"/>
              </a:rPr>
              <a:t>High-concurrency, scalable architecture</a:t>
            </a:r>
            <a:endParaRPr lang="en-US" sz="1200" dirty="0"/>
          </a:p>
          <a:p>
            <a:pPr marL="342900" indent="-342900">
              <a:spcAft>
                <a:spcPts val="300"/>
              </a:spcAft>
              <a:buSzPct val="100000"/>
              <a:buChar char="•"/>
            </a:pPr>
            <a:r>
              <a:rPr lang="en-US" sz="1200" dirty="0">
                <a:solidFill>
                  <a:srgbClr val="BDBDBD"/>
                </a:solidFill>
                <a:latin typeface="Calibri" pitchFamily="34" charset="0"/>
                <a:ea typeface="Calibri" pitchFamily="34" charset="-122"/>
                <a:cs typeface="Calibri" pitchFamily="34" charset="-120"/>
              </a:rPr>
              <a:t>Robust automation layers</a:t>
            </a:r>
            <a:endParaRPr lang="en-US" sz="1200" dirty="0"/>
          </a:p>
          <a:p>
            <a:pPr marL="342900" indent="-342900">
              <a:spcAft>
                <a:spcPts val="300"/>
              </a:spcAft>
              <a:buSzPct val="100000"/>
              <a:buChar char="•"/>
            </a:pPr>
            <a:r>
              <a:rPr lang="en-US" sz="1200" dirty="0">
                <a:solidFill>
                  <a:srgbClr val="BDBDBD"/>
                </a:solidFill>
                <a:latin typeface="Calibri" pitchFamily="34" charset="0"/>
                <a:ea typeface="Calibri" pitchFamily="34" charset="-122"/>
                <a:cs typeface="Calibri" pitchFamily="34" charset="-120"/>
              </a:rPr>
              <a:t>Secure, custom cross-platform applications</a:t>
            </a:r>
            <a:endParaRPr lang="en-US" sz="1200" dirty="0"/>
          </a:p>
          <a:p>
            <a:pPr marL="342900" indent="-342900">
              <a:spcAft>
                <a:spcPts val="300"/>
              </a:spcAft>
              <a:buSzPct val="100000"/>
              <a:buChar char="•"/>
            </a:pPr>
            <a:r>
              <a:rPr lang="en-US" sz="1200" dirty="0">
                <a:solidFill>
                  <a:srgbClr val="BDBDBD"/>
                </a:solidFill>
                <a:latin typeface="Calibri" pitchFamily="34" charset="0"/>
                <a:ea typeface="Calibri" pitchFamily="34" charset="-122"/>
                <a:cs typeface="Calibri" pitchFamily="34" charset="-120"/>
              </a:rPr>
              <a:t>Source code and documentation</a:t>
            </a:r>
            <a:endParaRPr lang="en-US" sz="1200" dirty="0"/>
          </a:p>
        </p:txBody>
      </p:sp>
      <p:sp>
        <p:nvSpPr>
          <p:cNvPr id="25" name="Slide Number Placeholder 0"/>
          <p:cNvSpPr>
            <a:spLocks noGrp="1"/>
          </p:cNvSpPr>
          <p:nvPr>
            <p:ph type="sldNum" sz="quarter" idx="4294967295"/>
          </p:nvPr>
        </p:nvSpPr>
        <p:spPr>
          <a:xfrm>
            <a:off x="11094415"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6B6B"/>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548640" y="1828800"/>
            <a:ext cx="8686800" cy="2377440"/>
          </a:xfrm>
          <a:prstGeom prst="rect">
            <a:avLst/>
          </a:prstGeom>
          <a:noFill/>
          <a:ln/>
        </p:spPr>
        <p:txBody>
          <a:bodyPr wrap="square" lIns="0" tIns="0" rIns="0" bIns="0" rtlCol="0" anchor="t"/>
          <a:lstStyle/>
          <a:p>
            <a:pPr algn="l" indent="0" marL="0">
              <a:buNone/>
            </a:pPr>
            <a:r>
              <a:rPr lang="en-US" sz="5400" b="1" dirty="0">
                <a:solidFill>
                  <a:srgbClr val="FFFFFF"/>
                </a:solidFill>
                <a:latin typeface="Arial" pitchFamily="34" charset="0"/>
                <a:ea typeface="Arial" pitchFamily="34" charset="-122"/>
                <a:cs typeface="Arial" pitchFamily="34" charset="-120"/>
              </a:rPr>
              <a:t>Let's collaborate</a:t>
            </a:r>
            <a:endParaRPr lang="en-US" sz="5400" dirty="0"/>
          </a:p>
        </p:txBody>
      </p:sp>
      <p:sp>
        <p:nvSpPr>
          <p:cNvPr id="3" name="Contact email">
            <a:hlinkClick r:id="rId1" tooltip=""/>
          </p:cNvPr>
          <p:cNvSpPr txBox="1"/>
          <p:nvPr/>
        </p:nvSpPr>
        <p:spPr>
          <a:xfrm>
            <a:off x="548640" y="4480560"/>
            <a:ext cx="7315200" cy="548640"/>
          </a:xfrm>
          <a:prstGeom prst="rect">
            <a:avLst/>
          </a:prstGeom>
          <a:noFill/>
          <a:ln/>
        </p:spPr>
        <p:txBody>
          <a:bodyPr wrap="square" lIns="0" tIns="0" rIns="0" bIns="0" rtlCol="0" anchor="ctr"/>
          <a:lstStyle/>
          <a:p>
            <a:pPr indent="0" marL="0">
              <a:buNone/>
            </a:pPr>
            <a:r>
              <a:rPr lang="en-US" sz="28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hey@theananta.in</a:t>
            </a:r>
            <a:endParaRPr lang="en-US" sz="2800" dirty="0"/>
          </a:p>
        </p:txBody>
      </p:sp>
      <p:sp>
        <p:nvSpPr>
          <p:cNvPr id="4" name="Contact links"/>
          <p:cNvSpPr txBox="1"/>
          <p:nvPr/>
        </p:nvSpPr>
        <p:spPr>
          <a:xfrm>
            <a:off x="548640" y="5212080"/>
            <a:ext cx="11094415" cy="365760"/>
          </a:xfrm>
          <a:prstGeom prst="rect">
            <a:avLst/>
          </a:prstGeom>
          <a:noFill/>
          <a:ln/>
        </p:spPr>
        <p:txBody>
          <a:bodyPr wrap="square" lIns="0" tIns="0" rIns="0" bIns="0" rtlCol="0" anchor="ctr"/>
          <a:lstStyle/>
          <a:p>
            <a:pPr indent="0" marL="0">
              <a:buNone/>
            </a:pPr>
            <a:r>
              <a:rPr lang="en-US" sz="1400" dirty="0">
                <a:solidFill>
                  <a:srgbClr val="BDBDBD"/>
                </a:solidFill>
                <a:latin typeface="Calibri" pitchFamily="34" charset="0"/>
                <a:ea typeface="Calibri" pitchFamily="34" charset="-122"/>
                <a:cs typeface="Calibri" pitchFamily="34" charset="-120"/>
              </a:rPr>
              <a:t>theananta.in   ·   dribbble.com/theananta   ·   instagram.com/theananta   ·   x.com/theananta</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The Ananta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Ananta: Project proposal</dc:title>
  <dc:subject>PptxGenJS Presentation</dc:subject>
  <dc:creator>The Ananta</dc:creator>
  <cp:lastModifiedBy>The Ananta</cp:lastModifiedBy>
  <cp:revision>1</cp:revision>
  <dcterms:created xsi:type="dcterms:W3CDTF">2026-10-08T18:12:19Z</dcterms:created>
  <dcterms:modified xsi:type="dcterms:W3CDTF">2026-10-08T18:12:19Z</dcterms:modified>
</cp:coreProperties>
</file>